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embeddedFontLst>
    <p:embeddedFont>
      <p:font typeface="Roboto"/>
      <p:regular r:id="rId20"/>
      <p:bold r:id="rId21"/>
      <p:italic r:id="rId22"/>
      <p:boldItalic r:id="rId23"/>
    </p:embeddedFont>
    <p:embeddedFont>
      <p:font typeface="Merriweather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8" roundtripDataSignature="AMtx7mg9/nGKTjECD1wztstx0GwpBg63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951AD88-9E0B-4139-8DA8-9E1D6CF424F7}">
  <a:tblStyle styleId="{E951AD88-9E0B-4139-8DA8-9E1D6CF424F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22" Type="http://schemas.openxmlformats.org/officeDocument/2006/relationships/font" Target="fonts/Roboto-italic.fntdata"/><Relationship Id="rId21" Type="http://schemas.openxmlformats.org/officeDocument/2006/relationships/font" Target="fonts/Roboto-bold.fntdata"/><Relationship Id="rId24" Type="http://schemas.openxmlformats.org/officeDocument/2006/relationships/font" Target="fonts/Merriweather-regular.fntdata"/><Relationship Id="rId23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Merriweather-italic.fntdata"/><Relationship Id="rId25" Type="http://schemas.openxmlformats.org/officeDocument/2006/relationships/font" Target="fonts/Merriweather-bold.fntdata"/><Relationship Id="rId28" Type="http://customschemas.google.com/relationships/presentationmetadata" Target="metadata"/><Relationship Id="rId27" Type="http://schemas.openxmlformats.org/officeDocument/2006/relationships/font" Target="fonts/Merriweather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9679ecf8ab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g9679ecf8ab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9679ecf8ab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g9679ecf8ab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9679ecf8ab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g9679ecf8ab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9679ecf8ab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3" name="Google Shape;183;g9679ecf8ab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9a0399f8f0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g9a0399f8f0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9a0399f8f0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g9a0399f8f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9679ecf8ab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g9679ecf8ab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9679ecf8ab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g9679ecf8ab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9679ecf8ab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g9679ecf8ab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9679ecf8ab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g9679ecf8ab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9679ecf8ab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g9679ecf8ab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16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16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4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24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5" name="Google Shape;55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5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25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9" name="Google Shape;59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7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7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8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22" name="Google Shape;22;p18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23" name="Google Shape;23;p18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4" name="Google Shape;2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9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19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8" name="Google Shape;28;p19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9" name="Google Shape;29;p19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0" name="Google Shape;30;p19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2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20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6" name="Google Shape;36;p20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7" name="Google Shape;3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1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21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21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2" name="Google Shape;42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5" name="Google Shape;45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3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23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9" name="Google Shape;49;p23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0" name="Google Shape;50;p23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b="0" i="0" sz="2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b="0" i="0" sz="11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b="0" i="0" sz="11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"/>
          <p:cNvSpPr txBox="1"/>
          <p:nvPr>
            <p:ph type="ctrTitle"/>
          </p:nvPr>
        </p:nvSpPr>
        <p:spPr>
          <a:xfrm>
            <a:off x="525500" y="451800"/>
            <a:ext cx="7930200" cy="29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ru" sz="3400">
                <a:solidFill>
                  <a:srgbClr val="000000"/>
                </a:solidFill>
              </a:rPr>
              <a:t>Контроль качества в титровании методом Карла Фишера.</a:t>
            </a:r>
            <a:endParaRPr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ru" sz="3400">
                <a:solidFill>
                  <a:srgbClr val="000000"/>
                </a:solidFill>
              </a:rPr>
              <a:t>Надлежащая работа со стандартами.</a:t>
            </a:r>
            <a:endParaRPr sz="3400">
              <a:solidFill>
                <a:srgbClr val="000000"/>
              </a:solidFill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6449700" y="4533900"/>
            <a:ext cx="26943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" sz="24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ООО Акваметрия</a:t>
            </a:r>
            <a:endParaRPr b="0" i="0" sz="2400" u="none" cap="none" strike="noStrik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9679ecf8ab_0_73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54" name="Google Shape;154;g9679ecf8ab_0_73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5" name="Google Shape;155;g9679ecf8ab_0_73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9679ecf8ab_0_73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Стандарты содержания воды.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" sz="28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Вода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57" name="Google Shape;157;g9679ecf8ab_0_73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8" name="Google Shape;158;g9679ecf8ab_0_73"/>
          <p:cNvSpPr txBox="1"/>
          <p:nvPr/>
        </p:nvSpPr>
        <p:spPr>
          <a:xfrm>
            <a:off x="66025" y="1344125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1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Сравнение относительного стандартного отклонения (RSD) для разных типов стандартов.</a:t>
            </a:r>
            <a:endParaRPr b="0" i="1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159" name="Google Shape;159;g9679ecf8ab_0_73"/>
          <p:cNvGraphicFramePr/>
          <p:nvPr/>
        </p:nvGraphicFramePr>
        <p:xfrm>
          <a:off x="189675" y="2385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{E951AD88-9E0B-4139-8DA8-9E1D6CF424F7}</a:tableStyleId>
              </a:tblPr>
              <a:tblGrid>
                <a:gridCol w="1728525"/>
                <a:gridCol w="1728525"/>
                <a:gridCol w="1728525"/>
                <a:gridCol w="1728525"/>
                <a:gridCol w="1728525"/>
              </a:tblGrid>
              <a:tr h="612925"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" sz="2400" u="none" cap="none" strike="noStrike"/>
                        <a:t>Бюретка 10 мл</a:t>
                      </a:r>
                      <a:endParaRPr sz="2400" u="none" cap="none" strike="noStrike"/>
                    </a:p>
                  </a:txBody>
                  <a:tcPr marT="91425" marB="91425" marR="91425" marL="91425"/>
                </a:tc>
                <a:tc hMerge="1"/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" sz="2400" u="none" cap="none" strike="noStrike"/>
                        <a:t>Бюретка 5 мл</a:t>
                      </a:r>
                      <a:endParaRPr sz="2400" u="none" cap="none" strike="noStrike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612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/>
                        <a:t>Hydranal-Water Standart 10.0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/>
                        <a:t>Вода очищенная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/>
                        <a:t>Hydranal-Water Standart 10.0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/>
                        <a:t>Вода очищенная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12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/>
                        <a:t>Объём пробы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/>
                        <a:t>2 мл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/>
                        <a:t>20 мкл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/>
                        <a:t>1 мл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/>
                        <a:t>10 мкл</a:t>
                      </a:r>
                      <a:endParaRPr sz="1400" u="none" cap="none" strike="noStrike"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612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/>
                        <a:t>RSD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/>
                        <a:t>0.19%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/>
                        <a:t>0.88%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/>
                        <a:t>0.13%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/>
                        <a:t>4.38%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9679ecf8ab_0_8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65" name="Google Shape;165;g9679ecf8ab_0_84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6" name="Google Shape;166;g9679ecf8ab_0_84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g9679ecf8ab_0_84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Стандарты содержания воды.</a:t>
            </a:r>
            <a:r>
              <a:rPr b="0" i="0" lang="ru" sz="25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endParaRPr b="0" i="0" sz="25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" sz="25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Стандартная процедура использования стандарта.</a:t>
            </a:r>
            <a:r>
              <a:rPr b="0" i="0" lang="ru" sz="28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68" name="Google Shape;168;g9679ecf8ab_0_84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9" name="Google Shape;169;g9679ecf8ab_0_84"/>
          <p:cNvSpPr txBox="1"/>
          <p:nvPr/>
        </p:nvSpPr>
        <p:spPr>
          <a:xfrm>
            <a:off x="66025" y="1344125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1" lang="ru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Для обеспечения надежной работы со стандартами рекомендуется следующая процедура. Открывайте ампулу непосредственно перед использованием.</a:t>
            </a:r>
            <a:endParaRPr b="1" i="1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b="0" i="0" lang="ru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Встряхните ампулу</a:t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b="0" i="0" lang="ru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Отломите верхнюю часть ампулы</a:t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b="0" i="0" lang="ru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Промойте иглу и поршень 0,5 мл стандарта . Избегайте попадания воздуха в шприц.</a:t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b="0" i="0" lang="ru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Удалите промывочный раствор. Вытрите иглу насухо.</a:t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b="0" i="0" lang="ru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Немедленно наберите в шприц остальную часть стандарта. Оставьте в ампуле несколько капель.</a:t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b="0" i="0" lang="ru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Удалите из шприца возможные пузырьки воздуха и насухо вытрите иглу.</a:t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b="0" i="0" lang="ru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Добавьте аликвоту стандарта (не менее 1 мл) путем обратного взвешивания в сосуд для титрования и проведите титрование.</a:t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b="0" i="0" lang="ru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Перед дальнейшим использованием снова вытрите иглу насухо.</a:t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b="0" i="0" lang="ru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Повторите шаги 7-8.</a:t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ru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Одна ампула стандарта предназначена для ополаскивания шприца с последующим трехкратным определением содержания воды.</a:t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9679ecf8ab_0_103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75" name="Google Shape;175;g9679ecf8ab_0_103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6" name="Google Shape;176;g9679ecf8ab_0_103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g9679ecf8ab_0_103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" sz="25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Водные стандарты. </a:t>
            </a:r>
            <a:endParaRPr b="0" i="0" sz="25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" sz="25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Стандартная процедура использования стандарта.</a:t>
            </a:r>
            <a:r>
              <a:rPr b="0" i="0" lang="ru" sz="28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78" name="Google Shape;178;g9679ecf8ab_0_103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9" name="Google Shape;179;g9679ecf8ab_0_103"/>
          <p:cNvSpPr txBox="1"/>
          <p:nvPr/>
        </p:nvSpPr>
        <p:spPr>
          <a:xfrm>
            <a:off x="66025" y="1344125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ru" sz="20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Шприцы и иглы, рекомендованные для жидких стандартов в ампулах.</a:t>
            </a:r>
            <a:endParaRPr b="0" i="0" sz="20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ru" sz="20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Стеклянные газонепроницаемые шприцы:</a:t>
            </a:r>
            <a:endParaRPr b="0" i="0" sz="20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ru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           HAMILTON 5 мл, Модель 1005                                  HAMILTON 10 мл, Модель 1010</a:t>
            </a:r>
            <a:endParaRPr b="0" i="0" sz="1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80" name="Google Shape;180;g9679ecf8ab_0_10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4800" y="2205063"/>
            <a:ext cx="7736600" cy="198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9679ecf8ab_0_118"/>
          <p:cNvSpPr txBox="1"/>
          <p:nvPr/>
        </p:nvSpPr>
        <p:spPr>
          <a:xfrm>
            <a:off x="2443650" y="2323500"/>
            <a:ext cx="4256700" cy="49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ru" sz="30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Спасибо за внимание!</a:t>
            </a:r>
            <a:endParaRPr b="0" i="0" sz="30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71" name="Google Shape;71;p2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2" name="Google Shape;72;p2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2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Стандарты содержания воды.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4" name="Google Shape;74;p2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5" name="Google Shape;75;p2"/>
          <p:cNvSpPr txBox="1"/>
          <p:nvPr/>
        </p:nvSpPr>
        <p:spPr>
          <a:xfrm>
            <a:off x="66025" y="1344125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Причины использования стандартов:</a:t>
            </a:r>
            <a:endParaRPr b="0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Char char="●"/>
            </a:pPr>
            <a:r>
              <a:rPr b="0" i="0" lang="ru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стандартизация титра в волюметрии</a:t>
            </a:r>
            <a:endParaRPr b="0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Char char="●"/>
            </a:pPr>
            <a:r>
              <a:rPr b="0" i="0" lang="ru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проверка работоспособности системы</a:t>
            </a:r>
            <a:endParaRPr b="0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Char char="●"/>
            </a:pPr>
            <a:r>
              <a:rPr b="0" i="0" lang="ru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валидация результатов анализа</a:t>
            </a:r>
            <a:endParaRPr b="0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Char char="●"/>
            </a:pPr>
            <a:r>
              <a:rPr b="0" i="0" lang="ru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устранение других неисправностей</a:t>
            </a:r>
            <a:endParaRPr b="0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9a0399f8f0_0_13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81" name="Google Shape;81;g9a0399f8f0_0_13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2" name="Google Shape;82;g9a0399f8f0_0_13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9a0399f8f0_0_13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Стандарты содержания воды.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" sz="28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Разновидность стандартов.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84" name="Google Shape;84;g9a0399f8f0_0_13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g9a0399f8f0_0_13"/>
          <p:cNvSpPr txBox="1"/>
          <p:nvPr/>
        </p:nvSpPr>
        <p:spPr>
          <a:xfrm>
            <a:off x="66025" y="1344125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Существует 3 типа водных стандартов:</a:t>
            </a:r>
            <a:endParaRPr b="0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Char char="●"/>
            </a:pPr>
            <a:r>
              <a:rPr b="0" i="0" lang="ru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твёрдые стандарты (</a:t>
            </a: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натрий тартрат дигидрат, стандарты для печи)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6" name="Google Shape;86;g9a0399f8f0_0_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4173" y="2540846"/>
            <a:ext cx="1253211" cy="251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9a0399f8f0_0_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92" name="Google Shape;92;g9a0399f8f0_0_4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3" name="Google Shape;93;g9a0399f8f0_0_4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g9a0399f8f0_0_4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Стандарты содержания воды.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" sz="28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Разновидность стандартов.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95" name="Google Shape;95;g9a0399f8f0_0_4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6" name="Google Shape;96;g9a0399f8f0_0_4"/>
          <p:cNvSpPr txBox="1"/>
          <p:nvPr/>
        </p:nvSpPr>
        <p:spPr>
          <a:xfrm>
            <a:off x="66025" y="1344125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Char char="●"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жидкие стандарты ( 10 мг/г, 1 мг/г, 0.1 мг/г)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7" name="Google Shape;97;g9a0399f8f0_0_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61802" y="1896875"/>
            <a:ext cx="4957940" cy="315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9679ecf8ab_0_2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03" name="Google Shape;103;g9679ecf8ab_0_20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4" name="Google Shape;104;g9679ecf8ab_0_20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g9679ecf8ab_0_20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Стандарты содержания воды.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" sz="28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Разновидность стандартов.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06" name="Google Shape;106;g9679ecf8ab_0_20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7" name="Google Shape;107;g9679ecf8ab_0_20"/>
          <p:cNvSpPr txBox="1"/>
          <p:nvPr/>
        </p:nvSpPr>
        <p:spPr>
          <a:xfrm>
            <a:off x="66025" y="1344125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Char char="●"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вода очищенная  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8" name="Google Shape;108;g9679ecf8ab_0_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15550" y="1910075"/>
            <a:ext cx="3143250" cy="3143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9679ecf8ab_0_3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14" name="Google Shape;114;g9679ecf8ab_0_30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5" name="Google Shape;115;g9679ecf8ab_0_30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g9679ecf8ab_0_30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Стандарты содержания воды.</a:t>
            </a:r>
            <a:r>
              <a:rPr b="0" i="0" lang="ru" sz="28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" sz="28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Твёрды</a:t>
            </a: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е</a:t>
            </a:r>
            <a:r>
              <a:rPr b="0" i="0" lang="ru" sz="28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 стандарты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17" name="Google Shape;117;g9679ecf8ab_0_30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8" name="Google Shape;118;g9679ecf8ab_0_30"/>
          <p:cNvSpPr txBox="1"/>
          <p:nvPr/>
        </p:nvSpPr>
        <p:spPr>
          <a:xfrm>
            <a:off x="66025" y="1344125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Стандарт натрия тартрат дигидрат (</a:t>
            </a: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C4H4Na2O6х2H2</a:t>
            </a: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O)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Char char="●"/>
            </a:pPr>
            <a:r>
              <a:rPr b="0" i="0" lang="ru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Применяется в </a:t>
            </a:r>
            <a:r>
              <a:rPr b="1" i="0" lang="ru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волюметрическом</a:t>
            </a:r>
            <a:r>
              <a:rPr b="0" i="0" lang="ru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методе</a:t>
            </a:r>
            <a:endParaRPr b="0" i="0" sz="2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Char char="●"/>
            </a:pPr>
            <a:r>
              <a:rPr b="0" i="0" lang="ru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Стабильное содержание воды: 15,66%</a:t>
            </a:r>
            <a:r>
              <a:rPr b="0" i="0" lang="ru" sz="24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±0,05%</a:t>
            </a:r>
            <a:endParaRPr b="0" i="0" sz="2400" u="none" cap="none" strike="noStrike">
              <a:solidFill>
                <a:srgbClr val="222222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Roboto"/>
              <a:buChar char="●"/>
            </a:pPr>
            <a:r>
              <a:rPr b="0" i="0" lang="ru" sz="24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Ограниченно растворим в метаноле</a:t>
            </a:r>
            <a:endParaRPr b="0" i="0" sz="2400" u="none" cap="none" strike="noStrike">
              <a:solidFill>
                <a:srgbClr val="222222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" sz="24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Масса навески стандарта должна быть:</a:t>
            </a:r>
            <a:endParaRPr b="0" i="0" sz="2400" u="none" cap="none" strike="noStrike">
              <a:solidFill>
                <a:srgbClr val="222222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" sz="24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Титр 5: </a:t>
            </a:r>
            <a:r>
              <a:rPr i="1" lang="ru" sz="2400" u="sng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1</a:t>
            </a:r>
            <a:r>
              <a:rPr b="0" i="1" lang="ru" sz="2400" u="sng" cap="none" strike="noStrike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50-200</a:t>
            </a:r>
            <a:r>
              <a:rPr b="0" i="0" lang="ru" sz="24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мг  Титр 2: </a:t>
            </a:r>
            <a:r>
              <a:rPr b="0" i="1" lang="ru" sz="2400" u="sng" cap="none" strike="noStrike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80</a:t>
            </a:r>
            <a:r>
              <a:rPr b="0" i="0" lang="ru" sz="24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мг</a:t>
            </a:r>
            <a:endParaRPr b="0" i="0" sz="2400" u="none" cap="none" strike="noStrike">
              <a:solidFill>
                <a:srgbClr val="222222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9679ecf8ab_0_4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24" name="Google Shape;124;g9679ecf8ab_0_48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" name="Google Shape;125;g9679ecf8ab_0_48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g9679ecf8ab_0_48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Стандарты содержания воды.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" sz="28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Жидкие стандарты.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27" name="Google Shape;127;g9679ecf8ab_0_48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8" name="Google Shape;128;g9679ecf8ab_0_48"/>
          <p:cNvSpPr txBox="1"/>
          <p:nvPr/>
        </p:nvSpPr>
        <p:spPr>
          <a:xfrm>
            <a:off x="66025" y="1344125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Жидкие стандарты представлены в трёх концентрациях: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00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AutoNum type="arabicPeriod"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Концентрация </a:t>
            </a:r>
            <a:r>
              <a:rPr b="0" i="1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10</a:t>
            </a: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мг/г = 1% 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Char char="●"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Применим для волюметрического анализа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Char char="●"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Подходит для проведения теста пригодности ситемы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Char char="●"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Необходимая масса стандарта: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Титр 5: </a:t>
            </a:r>
            <a:r>
              <a:rPr b="0" i="1" lang="ru" sz="2400" u="sng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г    Титр 2: </a:t>
            </a:r>
            <a:r>
              <a:rPr b="0" i="1" lang="ru" sz="2400" u="sng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1-2</a:t>
            </a: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г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00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AutoNum type="arabicPeriod"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1 мг/г = 0,1% 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00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AutoNum type="arabicPeriod"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0.1 мг/г = 0,01% 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9679ecf8ab_0_39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34" name="Google Shape;134;g9679ecf8ab_0_39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5" name="Google Shape;135;g9679ecf8ab_0_39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g9679ecf8ab_0_39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Стандарты содержания воды.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" sz="28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Разновидность жид</a:t>
            </a:r>
            <a:r>
              <a:rPr lang="ru" sz="28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ких </a:t>
            </a:r>
            <a:r>
              <a:rPr b="0" i="0" lang="ru" sz="28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стандартов.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37" name="Google Shape;137;g9679ecf8ab_0_39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8" name="Google Shape;138;g9679ecf8ab_0_39"/>
          <p:cNvSpPr txBox="1"/>
          <p:nvPr/>
        </p:nvSpPr>
        <p:spPr>
          <a:xfrm>
            <a:off x="66025" y="1344125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2.   Концентрация </a:t>
            </a:r>
            <a:r>
              <a:rPr b="0" i="1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1</a:t>
            </a: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мг/г = 0,1%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Char char="●"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Применим для кулонометрического анализа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3.   Концентрация </a:t>
            </a:r>
            <a:r>
              <a:rPr b="0" i="1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0.1</a:t>
            </a: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мг/г = 0,01%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Char char="●"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Применим для кулонометрического анализа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Char char="●"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Подходит для определения очень низких содержаний воды в пробе 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9679ecf8ab_0_63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44" name="Google Shape;144;g9679ecf8ab_0_63"/>
          <p:cNvSpPr txBox="1"/>
          <p:nvPr/>
        </p:nvSpPr>
        <p:spPr>
          <a:xfrm>
            <a:off x="634800" y="1571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5" name="Google Shape;145;g9679ecf8ab_0_63"/>
          <p:cNvSpPr/>
          <p:nvPr/>
        </p:nvSpPr>
        <p:spPr>
          <a:xfrm>
            <a:off x="0" y="0"/>
            <a:ext cx="9144000" cy="12783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9679ecf8ab_0_63"/>
          <p:cNvSpPr txBox="1"/>
          <p:nvPr/>
        </p:nvSpPr>
        <p:spPr>
          <a:xfrm>
            <a:off x="189675" y="90775"/>
            <a:ext cx="8902200" cy="11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" sz="2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Стандарты содержания воды.</a:t>
            </a:r>
            <a:r>
              <a:rPr b="0" i="0" lang="ru" sz="28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" sz="2800" u="none" cap="none" strike="noStrike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Вода</a:t>
            </a:r>
            <a:endParaRPr b="0" i="0" sz="2800" u="none" cap="none" strike="noStrike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47" name="Google Shape;147;g9679ecf8ab_0_63"/>
          <p:cNvSpPr txBox="1"/>
          <p:nvPr/>
        </p:nvSpPr>
        <p:spPr>
          <a:xfrm>
            <a:off x="1096375" y="1987050"/>
            <a:ext cx="47478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8" name="Google Shape;148;g9679ecf8ab_0_63"/>
          <p:cNvSpPr txBox="1"/>
          <p:nvPr/>
        </p:nvSpPr>
        <p:spPr>
          <a:xfrm>
            <a:off x="66025" y="1344125"/>
            <a:ext cx="9042300" cy="3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В качестве водного стандарта можно использовать </a:t>
            </a:r>
            <a:r>
              <a:rPr b="1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воду</a:t>
            </a: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. 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В виду маленького размера пробы, высок риск ошибки измерения.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Необходимая масса пробы </a:t>
            </a:r>
            <a:r>
              <a:rPr b="1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воды</a:t>
            </a: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: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Титр 5: </a:t>
            </a:r>
            <a:r>
              <a:rPr b="0" i="1" lang="ru" sz="2400" u="sng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25-50</a:t>
            </a: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мг Титр 2: </a:t>
            </a:r>
            <a:r>
              <a:rPr b="0" i="1" lang="ru" sz="2400" u="sng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10-20</a:t>
            </a:r>
            <a:r>
              <a:rPr b="0" i="0" lang="ru" sz="24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мг </a:t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