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Roboto"/>
      <p:regular r:id="rId19"/>
      <p:bold r:id="rId20"/>
      <p:italic r:id="rId21"/>
      <p:boldItalic r:id="rId22"/>
    </p:embeddedFont>
    <p:embeddedFont>
      <p:font typeface="Merriweather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.fntdata"/><Relationship Id="rId22" Type="http://schemas.openxmlformats.org/officeDocument/2006/relationships/font" Target="fonts/Roboto-boldItalic.fntdata"/><Relationship Id="rId21" Type="http://schemas.openxmlformats.org/officeDocument/2006/relationships/font" Target="fonts/Roboto-italic.fntdata"/><Relationship Id="rId24" Type="http://schemas.openxmlformats.org/officeDocument/2006/relationships/font" Target="fonts/Merriweather-bold.fntdata"/><Relationship Id="rId23" Type="http://schemas.openxmlformats.org/officeDocument/2006/relationships/font" Target="fonts/Merriweather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Merriweather-boldItalic.fntdata"/><Relationship Id="rId25" Type="http://schemas.openxmlformats.org/officeDocument/2006/relationships/font" Target="fonts/Merriweather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Roboto-regular.fntdata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986748c268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986748c268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986748c268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986748c268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9a0644b350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9a0644b350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986748c268_0_1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986748c268_0_1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986748c268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986748c268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986748c268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986748c268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986748c268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986748c268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986748c268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986748c268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986748c268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986748c268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986748c268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986748c268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986748c268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986748c268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986748c268_0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986748c268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ctrTitle"/>
          </p:nvPr>
        </p:nvSpPr>
        <p:spPr>
          <a:xfrm>
            <a:off x="311700" y="539725"/>
            <a:ext cx="8520600" cy="203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400">
                <a:solidFill>
                  <a:srgbClr val="000000"/>
                </a:solidFill>
              </a:rPr>
              <a:t>Титрование методом Карла Фишера.</a:t>
            </a:r>
            <a:endParaRPr sz="34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400">
                <a:solidFill>
                  <a:srgbClr val="000000"/>
                </a:solidFill>
              </a:rPr>
              <a:t>Надлежащая работа с пробами.</a:t>
            </a:r>
            <a:endParaRPr sz="3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2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Влияние атмосферной влажности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22"/>
          <p:cNvSpPr txBox="1"/>
          <p:nvPr/>
        </p:nvSpPr>
        <p:spPr>
          <a:xfrm>
            <a:off x="311625" y="1361725"/>
            <a:ext cx="8520600" cy="36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2" name="Google Shape;132;p22"/>
          <p:cNvSpPr txBox="1"/>
          <p:nvPr/>
        </p:nvSpPr>
        <p:spPr>
          <a:xfrm>
            <a:off x="311625" y="1524625"/>
            <a:ext cx="8520600" cy="3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200">
                <a:latin typeface="Roboto"/>
                <a:ea typeface="Roboto"/>
                <a:cs typeface="Roboto"/>
                <a:sym typeface="Roboto"/>
              </a:rPr>
              <a:t>Атмосферная влага</a:t>
            </a:r>
            <a:r>
              <a:rPr lang="ru" sz="2200">
                <a:latin typeface="Roboto"/>
                <a:ea typeface="Roboto"/>
                <a:cs typeface="Roboto"/>
                <a:sym typeface="Roboto"/>
              </a:rPr>
              <a:t> - наиболее существенный источник погрешности. 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200">
                <a:latin typeface="Roboto"/>
                <a:ea typeface="Roboto"/>
                <a:cs typeface="Roboto"/>
                <a:sym typeface="Roboto"/>
              </a:rPr>
              <a:t>Стенд для титрования должен быть максимально защищен от проникновения </a:t>
            </a:r>
            <a:r>
              <a:rPr b="1" lang="ru" sz="2200">
                <a:latin typeface="Roboto"/>
                <a:ea typeface="Roboto"/>
                <a:cs typeface="Roboto"/>
                <a:sym typeface="Roboto"/>
              </a:rPr>
              <a:t>атмосферной влаги</a:t>
            </a:r>
            <a:r>
              <a:rPr lang="ru" sz="2200">
                <a:latin typeface="Roboto"/>
                <a:ea typeface="Roboto"/>
                <a:cs typeface="Roboto"/>
                <a:sym typeface="Roboto"/>
              </a:rPr>
              <a:t>. Необходимо соблюдать следующие правила: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Roboto"/>
              <a:buChar char="●"/>
            </a:pPr>
            <a:r>
              <a:rPr lang="ru" sz="2200">
                <a:latin typeface="Roboto"/>
                <a:ea typeface="Roboto"/>
                <a:cs typeface="Roboto"/>
                <a:sym typeface="Roboto"/>
              </a:rPr>
              <a:t>Все отверстия стенда должны быть закрыты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Roboto"/>
              <a:buChar char="●"/>
            </a:pPr>
            <a:r>
              <a:rPr lang="ru" sz="2200">
                <a:latin typeface="Roboto"/>
                <a:ea typeface="Roboto"/>
                <a:cs typeface="Roboto"/>
                <a:sym typeface="Roboto"/>
              </a:rPr>
              <a:t>Необходимо провести кондиционирование (определение дрейфа) перед каждым анализом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Roboto"/>
              <a:buChar char="●"/>
            </a:pPr>
            <a:r>
              <a:rPr lang="ru" sz="2200">
                <a:latin typeface="Roboto"/>
                <a:ea typeface="Roboto"/>
                <a:cs typeface="Roboto"/>
                <a:sym typeface="Roboto"/>
              </a:rPr>
              <a:t>Ячейка должна быть защищена осушителем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3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Влияние атмосферной влажности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23"/>
          <p:cNvSpPr txBox="1"/>
          <p:nvPr/>
        </p:nvSpPr>
        <p:spPr>
          <a:xfrm>
            <a:off x="311625" y="1361725"/>
            <a:ext cx="8520600" cy="36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9" name="Google Shape;139;p23"/>
          <p:cNvSpPr txBox="1"/>
          <p:nvPr/>
        </p:nvSpPr>
        <p:spPr>
          <a:xfrm>
            <a:off x="311625" y="1524625"/>
            <a:ext cx="8520600" cy="3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400">
                <a:latin typeface="Roboto"/>
                <a:ea typeface="Roboto"/>
                <a:cs typeface="Roboto"/>
                <a:sym typeface="Roboto"/>
              </a:rPr>
              <a:t>Дрейф - 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количество воды, проникающее в стенд для титрования за период времени, измеряется в мкг/мин.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Roboto"/>
                <a:ea typeface="Roboto"/>
                <a:cs typeface="Roboto"/>
                <a:sym typeface="Roboto"/>
              </a:rPr>
              <a:t>Оптимальные значения </a:t>
            </a:r>
            <a:r>
              <a:rPr b="1" lang="ru" sz="2400">
                <a:latin typeface="Roboto"/>
                <a:ea typeface="Roboto"/>
                <a:cs typeface="Roboto"/>
                <a:sym typeface="Roboto"/>
              </a:rPr>
              <a:t>дрейфа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: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Roboto"/>
              <a:buChar char="●"/>
            </a:pPr>
            <a:r>
              <a:rPr lang="ru" sz="2400">
                <a:latin typeface="Roboto"/>
                <a:ea typeface="Roboto"/>
                <a:cs typeface="Roboto"/>
                <a:sym typeface="Roboto"/>
              </a:rPr>
              <a:t>волюметрия 20 мкг/мин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Roboto"/>
              <a:buChar char="●"/>
            </a:pPr>
            <a:r>
              <a:rPr lang="ru" sz="2400">
                <a:latin typeface="Roboto"/>
                <a:ea typeface="Roboto"/>
                <a:cs typeface="Roboto"/>
                <a:sym typeface="Roboto"/>
              </a:rPr>
              <a:t>кулонометрия 5-10 мкг/ мин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4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Влияние атмосферной влажности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24"/>
          <p:cNvSpPr txBox="1"/>
          <p:nvPr/>
        </p:nvSpPr>
        <p:spPr>
          <a:xfrm>
            <a:off x="311625" y="1361725"/>
            <a:ext cx="8520600" cy="36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6" name="Google Shape;146;p24"/>
          <p:cNvSpPr txBox="1"/>
          <p:nvPr/>
        </p:nvSpPr>
        <p:spPr>
          <a:xfrm>
            <a:off x="311625" y="1524625"/>
            <a:ext cx="8520600" cy="3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47" name="Google Shape;147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09938" y="1443177"/>
            <a:ext cx="6723985" cy="344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5"/>
          <p:cNvSpPr txBox="1"/>
          <p:nvPr/>
        </p:nvSpPr>
        <p:spPr>
          <a:xfrm>
            <a:off x="1672800" y="1800900"/>
            <a:ext cx="5798400" cy="15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>
                <a:latin typeface="Roboto"/>
                <a:ea typeface="Roboto"/>
                <a:cs typeface="Roboto"/>
                <a:sym typeface="Roboto"/>
              </a:rPr>
              <a:t>Спасибо за внимание!</a:t>
            </a:r>
            <a:endParaRPr sz="36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Правила пробоотбора</a:t>
            </a:r>
            <a:endParaRPr/>
          </a:p>
        </p:txBody>
      </p:sp>
      <p:sp>
        <p:nvSpPr>
          <p:cNvPr id="70" name="Google Shape;70;p14"/>
          <p:cNvSpPr txBox="1"/>
          <p:nvPr/>
        </p:nvSpPr>
        <p:spPr>
          <a:xfrm>
            <a:off x="311625" y="1361725"/>
            <a:ext cx="8520600" cy="36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311725" y="1524550"/>
            <a:ext cx="6710700" cy="3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Roboto"/>
              <a:buAutoNum type="arabicPeriod"/>
            </a:pPr>
            <a:r>
              <a:rPr lang="ru" sz="2400">
                <a:latin typeface="Roboto"/>
                <a:ea typeface="Roboto"/>
                <a:cs typeface="Roboto"/>
                <a:sym typeface="Roboto"/>
              </a:rPr>
              <a:t>Проба должна быть представительной, т.е иметь в среднем то же содержание воды, что и исследуемое вещество.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Roboto"/>
              <a:buAutoNum type="arabicPeriod"/>
            </a:pPr>
            <a:r>
              <a:rPr lang="ru" sz="2400">
                <a:latin typeface="Roboto"/>
                <a:ea typeface="Roboto"/>
                <a:cs typeface="Roboto"/>
                <a:sym typeface="Roboto"/>
              </a:rPr>
              <a:t>Отбор пробы необходимо производить как можно быстрее во избежание попадания атмосферной влаги.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Roboto"/>
              <a:buAutoNum type="arabicPeriod"/>
            </a:pPr>
            <a:r>
              <a:rPr lang="ru" sz="2400">
                <a:latin typeface="Roboto"/>
                <a:ea typeface="Roboto"/>
                <a:cs typeface="Roboto"/>
                <a:sym typeface="Roboto"/>
              </a:rPr>
              <a:t>Необходимо обеспечить равномерное распределение воды пробы 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Roboto"/>
                <a:ea typeface="Roboto"/>
                <a:cs typeface="Roboto"/>
                <a:sym typeface="Roboto"/>
              </a:rPr>
              <a:t>( гомогенизация)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72" name="Google Shape;7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79174" y="2261695"/>
            <a:ext cx="2053050" cy="1974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Хранение проб</a:t>
            </a:r>
            <a:endParaRPr/>
          </a:p>
        </p:txBody>
      </p:sp>
      <p:sp>
        <p:nvSpPr>
          <p:cNvPr id="78" name="Google Shape;78;p15"/>
          <p:cNvSpPr txBox="1"/>
          <p:nvPr/>
        </p:nvSpPr>
        <p:spPr>
          <a:xfrm>
            <a:off x="311625" y="1361725"/>
            <a:ext cx="8520600" cy="36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9" name="Google Shape;79;p15"/>
          <p:cNvSpPr txBox="1"/>
          <p:nvPr/>
        </p:nvSpPr>
        <p:spPr>
          <a:xfrm>
            <a:off x="311725" y="1524550"/>
            <a:ext cx="8520600" cy="3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200">
                <a:latin typeface="Roboto"/>
                <a:ea typeface="Roboto"/>
                <a:cs typeface="Roboto"/>
                <a:sym typeface="Roboto"/>
              </a:rPr>
              <a:t>Так как пробы могут поглощать влагу из атмосферы, то лучше всего не проводить хранение и выполнять анализ сразу после отбора проб.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200">
                <a:latin typeface="Roboto"/>
                <a:ea typeface="Roboto"/>
                <a:cs typeface="Roboto"/>
                <a:sym typeface="Roboto"/>
              </a:rPr>
              <a:t>При необходимости пробы следует держать в 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200">
                <a:latin typeface="Roboto"/>
                <a:ea typeface="Roboto"/>
                <a:cs typeface="Roboto"/>
                <a:sym typeface="Roboto"/>
              </a:rPr>
              <a:t>плотно запечатанных флаконах: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Roboto"/>
              <a:buChar char="●"/>
            </a:pPr>
            <a:r>
              <a:rPr lang="ru" sz="2200">
                <a:latin typeface="Roboto"/>
                <a:ea typeface="Roboto"/>
                <a:cs typeface="Roboto"/>
                <a:sym typeface="Roboto"/>
              </a:rPr>
              <a:t>стеклянные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Roboto"/>
              <a:buChar char="●"/>
            </a:pPr>
            <a:r>
              <a:rPr lang="ru" sz="2200">
                <a:latin typeface="Roboto"/>
                <a:ea typeface="Roboto"/>
                <a:cs typeface="Roboto"/>
                <a:sym typeface="Roboto"/>
              </a:rPr>
              <a:t>с горлышком минимального диаметра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Roboto"/>
              <a:buChar char="●"/>
            </a:pPr>
            <a:r>
              <a:rPr lang="ru" sz="2200">
                <a:latin typeface="Roboto"/>
                <a:ea typeface="Roboto"/>
                <a:cs typeface="Roboto"/>
                <a:sym typeface="Roboto"/>
              </a:rPr>
              <a:t>накрытые септой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Roboto"/>
              <a:buChar char="●"/>
            </a:pPr>
            <a:r>
              <a:rPr lang="ru" sz="2200">
                <a:latin typeface="Roboto"/>
                <a:ea typeface="Roboto"/>
                <a:cs typeface="Roboto"/>
                <a:sym typeface="Roboto"/>
              </a:rPr>
              <a:t>предварительно </a:t>
            </a:r>
            <a:r>
              <a:rPr lang="ru" sz="2200">
                <a:latin typeface="Roboto"/>
                <a:ea typeface="Roboto"/>
                <a:cs typeface="Roboto"/>
                <a:sym typeface="Roboto"/>
              </a:rPr>
              <a:t>несколько раз 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200">
                <a:latin typeface="Roboto"/>
                <a:ea typeface="Roboto"/>
                <a:cs typeface="Roboto"/>
                <a:sym typeface="Roboto"/>
              </a:rPr>
              <a:t>       </a:t>
            </a:r>
            <a:r>
              <a:rPr lang="ru" sz="2200">
                <a:latin typeface="Roboto"/>
                <a:ea typeface="Roboto"/>
                <a:cs typeface="Roboto"/>
                <a:sym typeface="Roboto"/>
              </a:rPr>
              <a:t>ополоснутые этой же жидкостью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80" name="Google Shape;8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12975" y="2925538"/>
            <a:ext cx="2419350" cy="2047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Величина пробы</a:t>
            </a:r>
            <a:endParaRPr/>
          </a:p>
        </p:txBody>
      </p:sp>
      <p:sp>
        <p:nvSpPr>
          <p:cNvPr id="86" name="Google Shape;86;p16"/>
          <p:cNvSpPr txBox="1"/>
          <p:nvPr/>
        </p:nvSpPr>
        <p:spPr>
          <a:xfrm>
            <a:off x="311625" y="1361725"/>
            <a:ext cx="8520600" cy="36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7" name="Google Shape;87;p16"/>
          <p:cNvSpPr txBox="1"/>
          <p:nvPr/>
        </p:nvSpPr>
        <p:spPr>
          <a:xfrm>
            <a:off x="311725" y="1524550"/>
            <a:ext cx="8520600" cy="3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200">
                <a:latin typeface="Roboto"/>
                <a:ea typeface="Roboto"/>
                <a:cs typeface="Roboto"/>
                <a:sym typeface="Roboto"/>
              </a:rPr>
              <a:t>Величина пробы зависит от следующих факторов: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Roboto"/>
              <a:buChar char="●"/>
            </a:pPr>
            <a:r>
              <a:rPr lang="ru" sz="2200">
                <a:latin typeface="Roboto"/>
                <a:ea typeface="Roboto"/>
                <a:cs typeface="Roboto"/>
                <a:sym typeface="Roboto"/>
              </a:rPr>
              <a:t>метода анализ (кулонометрия или волюметрия)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Roboto"/>
              <a:buChar char="●"/>
            </a:pPr>
            <a:r>
              <a:rPr lang="ru" sz="2200">
                <a:latin typeface="Roboto"/>
                <a:ea typeface="Roboto"/>
                <a:cs typeface="Roboto"/>
                <a:sym typeface="Roboto"/>
              </a:rPr>
              <a:t>предполагаемого содержания воды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Roboto"/>
              <a:buChar char="●"/>
            </a:pPr>
            <a:r>
              <a:rPr lang="ru" sz="2200">
                <a:latin typeface="Roboto"/>
                <a:ea typeface="Roboto"/>
                <a:cs typeface="Roboto"/>
                <a:sym typeface="Roboto"/>
              </a:rPr>
              <a:t>точности определения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200">
                <a:latin typeface="Roboto"/>
                <a:ea typeface="Roboto"/>
                <a:cs typeface="Roboto"/>
                <a:sym typeface="Roboto"/>
              </a:rPr>
              <a:t>Оптимальное количество воды: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Roboto"/>
              <a:buChar char="●"/>
            </a:pPr>
            <a:r>
              <a:rPr lang="ru" sz="2200">
                <a:latin typeface="Roboto"/>
                <a:ea typeface="Roboto"/>
                <a:cs typeface="Roboto"/>
                <a:sym typeface="Roboto"/>
              </a:rPr>
              <a:t>кулонометрический анализ - от </a:t>
            </a:r>
            <a:r>
              <a:rPr i="1" lang="ru" sz="2200" u="sng">
                <a:latin typeface="Roboto"/>
                <a:ea typeface="Roboto"/>
                <a:cs typeface="Roboto"/>
                <a:sym typeface="Roboto"/>
              </a:rPr>
              <a:t>0,5</a:t>
            </a:r>
            <a:r>
              <a:rPr lang="ru" sz="2200">
                <a:latin typeface="Roboto"/>
                <a:ea typeface="Roboto"/>
                <a:cs typeface="Roboto"/>
                <a:sym typeface="Roboto"/>
              </a:rPr>
              <a:t> до </a:t>
            </a:r>
            <a:r>
              <a:rPr i="1" lang="ru" sz="2200" u="sng">
                <a:latin typeface="Roboto"/>
                <a:ea typeface="Roboto"/>
                <a:cs typeface="Roboto"/>
                <a:sym typeface="Roboto"/>
              </a:rPr>
              <a:t>2</a:t>
            </a:r>
            <a:r>
              <a:rPr lang="ru" sz="2200">
                <a:latin typeface="Roboto"/>
                <a:ea typeface="Roboto"/>
                <a:cs typeface="Roboto"/>
                <a:sym typeface="Roboto"/>
              </a:rPr>
              <a:t> мг.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200">
                <a:latin typeface="Roboto"/>
                <a:ea typeface="Roboto"/>
                <a:cs typeface="Roboto"/>
                <a:sym typeface="Roboto"/>
              </a:rPr>
              <a:t>Предел обнаружения </a:t>
            </a:r>
            <a:r>
              <a:rPr i="1" lang="ru" sz="2200" u="sng">
                <a:latin typeface="Roboto"/>
                <a:ea typeface="Roboto"/>
                <a:cs typeface="Roboto"/>
                <a:sym typeface="Roboto"/>
              </a:rPr>
              <a:t>10-50</a:t>
            </a:r>
            <a:r>
              <a:rPr lang="ru" sz="2200">
                <a:latin typeface="Roboto"/>
                <a:ea typeface="Roboto"/>
                <a:cs typeface="Roboto"/>
                <a:sym typeface="Roboto"/>
              </a:rPr>
              <a:t> мкг.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Roboto"/>
              <a:buChar char="●"/>
            </a:pPr>
            <a:r>
              <a:rPr lang="ru" sz="2200">
                <a:latin typeface="Roboto"/>
                <a:ea typeface="Roboto"/>
                <a:cs typeface="Roboto"/>
                <a:sym typeface="Roboto"/>
              </a:rPr>
              <a:t>волюметрический анализ - </a:t>
            </a:r>
            <a:r>
              <a:rPr i="1" lang="ru" sz="2200" u="sng">
                <a:latin typeface="Roboto"/>
                <a:ea typeface="Roboto"/>
                <a:cs typeface="Roboto"/>
                <a:sym typeface="Roboto"/>
              </a:rPr>
              <a:t>10</a:t>
            </a:r>
            <a:r>
              <a:rPr lang="ru" sz="2200">
                <a:latin typeface="Roboto"/>
                <a:ea typeface="Roboto"/>
                <a:cs typeface="Roboto"/>
                <a:sym typeface="Roboto"/>
              </a:rPr>
              <a:t> мг.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Ввод пробы. Жидкие пробы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7"/>
          <p:cNvSpPr txBox="1"/>
          <p:nvPr/>
        </p:nvSpPr>
        <p:spPr>
          <a:xfrm>
            <a:off x="311625" y="1361725"/>
            <a:ext cx="6467400" cy="36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4" name="Google Shape;94;p17"/>
          <p:cNvSpPr txBox="1"/>
          <p:nvPr/>
        </p:nvSpPr>
        <p:spPr>
          <a:xfrm>
            <a:off x="311625" y="1524625"/>
            <a:ext cx="6667200" cy="3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Roboto"/>
              <a:buAutoNum type="arabicPeriod"/>
            </a:pPr>
            <a:r>
              <a:rPr lang="ru" sz="2200">
                <a:latin typeface="Roboto"/>
                <a:ea typeface="Roboto"/>
                <a:cs typeface="Roboto"/>
                <a:sym typeface="Roboto"/>
              </a:rPr>
              <a:t>Пробы с высоким содержанием воды (духи, водные эмульсии, алкогольные напитки) вводятся с помощью шприца объемом 1 мл.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Roboto"/>
              <a:buAutoNum type="arabicPeriod"/>
            </a:pPr>
            <a:r>
              <a:rPr lang="ru" sz="2200">
                <a:latin typeface="Roboto"/>
                <a:ea typeface="Roboto"/>
                <a:cs typeface="Roboto"/>
                <a:sym typeface="Roboto"/>
              </a:rPr>
              <a:t>Пробы с низким содержанием воды вводятся через септу с помощью шприца 1 или 10 мл.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Roboto"/>
              <a:buAutoNum type="arabicPeriod"/>
            </a:pPr>
            <a:r>
              <a:rPr lang="ru" sz="2200">
                <a:latin typeface="Roboto"/>
                <a:ea typeface="Roboto"/>
                <a:cs typeface="Roboto"/>
                <a:sym typeface="Roboto"/>
              </a:rPr>
              <a:t>Вязкие пробы вводятся с помощью шприца объемом 5 или 10 мл с толстой иглой, при использовани волюметрии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 можно вводить шприцом без иглы.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95" name="Google Shape;9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78825" y="1981100"/>
            <a:ext cx="2019326" cy="23729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Ввод пробы. Твёрдые пробы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8"/>
          <p:cNvSpPr txBox="1"/>
          <p:nvPr/>
        </p:nvSpPr>
        <p:spPr>
          <a:xfrm>
            <a:off x="311625" y="1361725"/>
            <a:ext cx="8520600" cy="36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2" name="Google Shape;102;p18"/>
          <p:cNvSpPr txBox="1"/>
          <p:nvPr/>
        </p:nvSpPr>
        <p:spPr>
          <a:xfrm>
            <a:off x="311625" y="1524625"/>
            <a:ext cx="8520600" cy="3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400">
                <a:latin typeface="Roboto"/>
                <a:ea typeface="Roboto"/>
                <a:cs typeface="Roboto"/>
                <a:sym typeface="Roboto"/>
              </a:rPr>
              <a:t>Кулонометрический метод</a:t>
            </a:r>
            <a:r>
              <a:rPr lang="ru" sz="2400">
                <a:latin typeface="Roboto"/>
                <a:ea typeface="Roboto"/>
                <a:cs typeface="Roboto"/>
                <a:sym typeface="Roboto"/>
              </a:rPr>
              <a:t> очень чувствителен, поэтому он не позволяет непосредственно вносить твердую пробу в ячейку, так как в ячейку может проникнуть влага из воздуха и внести серьезную погрешность.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Roboto"/>
                <a:ea typeface="Roboto"/>
                <a:cs typeface="Roboto"/>
                <a:sym typeface="Roboto"/>
              </a:rPr>
              <a:t>Поэтому для твердых проб проводится пробоподготовка: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Roboto"/>
              <a:buChar char="●"/>
            </a:pPr>
            <a:r>
              <a:rPr lang="ru" sz="2400">
                <a:latin typeface="Roboto"/>
                <a:ea typeface="Roboto"/>
                <a:cs typeface="Roboto"/>
                <a:sym typeface="Roboto"/>
              </a:rPr>
              <a:t>предварительная экстракция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Roboto"/>
              <a:buChar char="●"/>
            </a:pPr>
            <a:r>
              <a:rPr lang="ru" sz="2400">
                <a:latin typeface="Roboto"/>
                <a:ea typeface="Roboto"/>
                <a:cs typeface="Roboto"/>
                <a:sym typeface="Roboto"/>
              </a:rPr>
              <a:t>предварительное растворение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Roboto"/>
              <a:buChar char="●"/>
            </a:pPr>
            <a:r>
              <a:rPr lang="ru" sz="2400">
                <a:latin typeface="Roboto"/>
                <a:ea typeface="Roboto"/>
                <a:cs typeface="Roboto"/>
                <a:sym typeface="Roboto"/>
              </a:rPr>
              <a:t>сушильная печь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9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Ввод пробы. Твёрдые пробы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9"/>
          <p:cNvSpPr txBox="1"/>
          <p:nvPr/>
        </p:nvSpPr>
        <p:spPr>
          <a:xfrm>
            <a:off x="311625" y="1361725"/>
            <a:ext cx="8520600" cy="36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9" name="Google Shape;109;p19"/>
          <p:cNvSpPr txBox="1"/>
          <p:nvPr/>
        </p:nvSpPr>
        <p:spPr>
          <a:xfrm>
            <a:off x="311625" y="1524625"/>
            <a:ext cx="8520600" cy="3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200">
                <a:latin typeface="Roboto"/>
                <a:ea typeface="Roboto"/>
                <a:cs typeface="Roboto"/>
                <a:sym typeface="Roboto"/>
              </a:rPr>
              <a:t>При использовании </a:t>
            </a:r>
            <a:r>
              <a:rPr b="1" lang="ru" sz="2200">
                <a:latin typeface="Roboto"/>
                <a:ea typeface="Roboto"/>
                <a:cs typeface="Roboto"/>
                <a:sym typeface="Roboto"/>
              </a:rPr>
              <a:t>волюметрического метода</a:t>
            </a:r>
            <a:r>
              <a:rPr lang="ru" sz="2200">
                <a:latin typeface="Roboto"/>
                <a:ea typeface="Roboto"/>
                <a:cs typeface="Roboto"/>
                <a:sym typeface="Roboto"/>
              </a:rPr>
              <a:t> твердые пробы можно вводить непосредственно в ячейку для титрования. 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200">
                <a:latin typeface="Roboto"/>
                <a:ea typeface="Roboto"/>
                <a:cs typeface="Roboto"/>
                <a:sym typeface="Roboto"/>
              </a:rPr>
              <a:t>Хрупкие/твердые/текучие( кристаллические вещества,соли)</a:t>
            </a:r>
            <a:r>
              <a:rPr lang="ru" sz="2200">
                <a:latin typeface="Roboto"/>
                <a:ea typeface="Roboto"/>
                <a:cs typeface="Roboto"/>
                <a:sym typeface="Roboto"/>
              </a:rPr>
              <a:t>: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Roboto"/>
              <a:buChar char="●"/>
            </a:pPr>
            <a:r>
              <a:rPr lang="ru" sz="2200">
                <a:latin typeface="Roboto"/>
                <a:ea typeface="Roboto"/>
                <a:cs typeface="Roboto"/>
                <a:sym typeface="Roboto"/>
              </a:rPr>
              <a:t>твердые крупнозернистые пробы необходимо размолоть в закрытой охлаждаемой аналитической мельнице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Roboto"/>
              <a:buChar char="●"/>
            </a:pPr>
            <a:r>
              <a:rPr lang="ru" sz="2200">
                <a:latin typeface="Roboto"/>
                <a:ea typeface="Roboto"/>
                <a:cs typeface="Roboto"/>
                <a:sym typeface="Roboto"/>
              </a:rPr>
              <a:t>для введения проб используется лодочка для взвешивания.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0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Ввод пробы. Твёрдые пробы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20"/>
          <p:cNvSpPr txBox="1"/>
          <p:nvPr/>
        </p:nvSpPr>
        <p:spPr>
          <a:xfrm>
            <a:off x="311625" y="1361725"/>
            <a:ext cx="8520600" cy="36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6" name="Google Shape;116;p20"/>
          <p:cNvSpPr txBox="1"/>
          <p:nvPr/>
        </p:nvSpPr>
        <p:spPr>
          <a:xfrm>
            <a:off x="311625" y="1524625"/>
            <a:ext cx="6911400" cy="3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200">
                <a:latin typeface="Roboto"/>
                <a:ea typeface="Roboto"/>
                <a:cs typeface="Roboto"/>
                <a:sym typeface="Roboto"/>
              </a:rPr>
              <a:t>Тонкоизмельченные/пылевидные:</a:t>
            </a:r>
            <a:endParaRPr b="1" sz="2200">
              <a:latin typeface="Roboto"/>
              <a:ea typeface="Roboto"/>
              <a:cs typeface="Roboto"/>
              <a:sym typeface="Roboto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Roboto"/>
              <a:buChar char="●"/>
            </a:pPr>
            <a:r>
              <a:rPr lang="ru" sz="2200">
                <a:latin typeface="Roboto"/>
                <a:ea typeface="Roboto"/>
                <a:cs typeface="Roboto"/>
                <a:sym typeface="Roboto"/>
              </a:rPr>
              <a:t>для введения используется лодочка с прикрепленной трубкой, которая предотвратит попадание пробы на стенки ячейки или на электрод.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200">
                <a:latin typeface="Roboto"/>
                <a:ea typeface="Roboto"/>
                <a:cs typeface="Roboto"/>
                <a:sym typeface="Roboto"/>
              </a:rPr>
              <a:t>Тонкоизмельченные с очень низким содержанием воды (салициловая кислота, порошок целлюлозы):</a:t>
            </a:r>
            <a:endParaRPr b="1" sz="2200">
              <a:latin typeface="Roboto"/>
              <a:ea typeface="Roboto"/>
              <a:cs typeface="Roboto"/>
              <a:sym typeface="Roboto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Roboto"/>
              <a:buChar char="●"/>
            </a:pPr>
            <a:r>
              <a:rPr lang="ru" sz="2200">
                <a:latin typeface="Roboto"/>
                <a:ea typeface="Roboto"/>
                <a:cs typeface="Roboto"/>
                <a:sym typeface="Roboto"/>
              </a:rPr>
              <a:t>взвешивается в сухом контейнере либо используется предварительная экстракция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17" name="Google Shape;11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10400" y="1939325"/>
            <a:ext cx="2133600" cy="2619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1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Ввод пробы. Твёрдые пробы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21"/>
          <p:cNvSpPr txBox="1"/>
          <p:nvPr/>
        </p:nvSpPr>
        <p:spPr>
          <a:xfrm>
            <a:off x="279775" y="1361725"/>
            <a:ext cx="8520600" cy="36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4" name="Google Shape;124;p21"/>
          <p:cNvSpPr txBox="1"/>
          <p:nvPr/>
        </p:nvSpPr>
        <p:spPr>
          <a:xfrm>
            <a:off x="311725" y="1443175"/>
            <a:ext cx="6894000" cy="3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900">
                <a:latin typeface="Roboto"/>
                <a:ea typeface="Roboto"/>
                <a:cs typeface="Roboto"/>
                <a:sym typeface="Roboto"/>
              </a:rPr>
              <a:t>Мягкие (фруктовое желе, тёртый миндаль):</a:t>
            </a:r>
            <a:endParaRPr b="1" sz="1900">
              <a:latin typeface="Roboto"/>
              <a:ea typeface="Roboto"/>
              <a:cs typeface="Roboto"/>
              <a:sym typeface="Roboto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Roboto"/>
              <a:buChar char="●"/>
            </a:pPr>
            <a:r>
              <a:rPr lang="ru" sz="1900">
                <a:latin typeface="Roboto"/>
                <a:ea typeface="Roboto"/>
                <a:cs typeface="Roboto"/>
                <a:sym typeface="Roboto"/>
              </a:rPr>
              <a:t>Нарезается на мелкие кусочки и вводится шпателем</a:t>
            </a: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900">
                <a:latin typeface="Roboto"/>
                <a:ea typeface="Roboto"/>
                <a:cs typeface="Roboto"/>
                <a:sym typeface="Roboto"/>
              </a:rPr>
              <a:t>Твёрдый,жирный (шоколад, твёрдый жир):</a:t>
            </a:r>
            <a:endParaRPr b="1" sz="19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900">
                <a:latin typeface="Roboto"/>
                <a:ea typeface="Roboto"/>
                <a:cs typeface="Roboto"/>
                <a:sym typeface="Roboto"/>
              </a:rPr>
              <a:t>измельчить и вводить с помощью шпателя</a:t>
            </a: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900">
                <a:latin typeface="Roboto"/>
                <a:ea typeface="Roboto"/>
                <a:cs typeface="Roboto"/>
                <a:sym typeface="Roboto"/>
              </a:rPr>
              <a:t>Мягкий, жирный, неоднородный (масло, маргарин, пищ. жир):</a:t>
            </a:r>
            <a:endParaRPr b="1" sz="1900">
              <a:latin typeface="Roboto"/>
              <a:ea typeface="Roboto"/>
              <a:cs typeface="Roboto"/>
              <a:sym typeface="Roboto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Roboto"/>
              <a:buChar char="●"/>
            </a:pPr>
            <a:r>
              <a:rPr lang="ru" sz="1900">
                <a:latin typeface="Roboto"/>
                <a:ea typeface="Roboto"/>
                <a:cs typeface="Roboto"/>
                <a:sym typeface="Roboto"/>
              </a:rPr>
              <a:t>необходима гомогенизация</a:t>
            </a: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Roboto"/>
              <a:buChar char="●"/>
            </a:pPr>
            <a:r>
              <a:rPr lang="ru" sz="1900">
                <a:latin typeface="Roboto"/>
                <a:ea typeface="Roboto"/>
                <a:cs typeface="Roboto"/>
                <a:sym typeface="Roboto"/>
              </a:rPr>
              <a:t>вводить шпателем</a:t>
            </a: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900">
                <a:latin typeface="Roboto"/>
                <a:ea typeface="Roboto"/>
                <a:cs typeface="Roboto"/>
                <a:sym typeface="Roboto"/>
              </a:rPr>
              <a:t>Воскообразные (свечи парафин, мази, суппозитории):</a:t>
            </a:r>
            <a:endParaRPr b="1" sz="1900">
              <a:latin typeface="Roboto"/>
              <a:ea typeface="Roboto"/>
              <a:cs typeface="Roboto"/>
              <a:sym typeface="Roboto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Roboto"/>
              <a:buChar char="●"/>
            </a:pPr>
            <a:r>
              <a:rPr lang="ru" sz="1900">
                <a:latin typeface="Roboto"/>
                <a:ea typeface="Roboto"/>
                <a:cs typeface="Roboto"/>
                <a:sym typeface="Roboto"/>
              </a:rPr>
              <a:t>растопить пробу при 50 °C  и ввести в шприц</a:t>
            </a: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Roboto"/>
              <a:buChar char="●"/>
            </a:pPr>
            <a:r>
              <a:rPr lang="ru" sz="1900">
                <a:latin typeface="Roboto"/>
                <a:ea typeface="Roboto"/>
                <a:cs typeface="Roboto"/>
                <a:sym typeface="Roboto"/>
              </a:rPr>
              <a:t>пробу необходимо подогревать вместе с шприцем</a:t>
            </a: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25" name="Google Shape;12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17975" y="3121125"/>
            <a:ext cx="2326025" cy="115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