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  <p:embeddedFont>
      <p:font typeface="Merriweather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22" Type="http://schemas.openxmlformats.org/officeDocument/2006/relationships/font" Target="fonts/Roboto-boldItalic.fntdata"/><Relationship Id="rId21" Type="http://schemas.openxmlformats.org/officeDocument/2006/relationships/font" Target="fonts/Roboto-italic.fntdata"/><Relationship Id="rId24" Type="http://schemas.openxmlformats.org/officeDocument/2006/relationships/font" Target="fonts/Merriweather-bold.fntdata"/><Relationship Id="rId23" Type="http://schemas.openxmlformats.org/officeDocument/2006/relationships/font" Target="fonts/Merriweather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erriweather-boldItalic.fntdata"/><Relationship Id="rId25" Type="http://schemas.openxmlformats.org/officeDocument/2006/relationships/font" Target="fonts/Merriweath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oboto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986748c268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986748c268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986748c268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986748c268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9a0644b350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9a0644b350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986748c268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986748c268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986748c268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986748c268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986748c268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986748c268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86748c268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86748c268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86748c268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986748c268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86748c268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86748c268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986748c268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986748c268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986748c268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986748c268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986748c268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986748c268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203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000000"/>
                </a:solidFill>
              </a:rPr>
              <a:t>Титрование методом Карла Фишера.</a:t>
            </a:r>
            <a:endParaRPr sz="34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000000"/>
                </a:solidFill>
              </a:rPr>
              <a:t>Надлежащая работа с пробами.</a:t>
            </a:r>
            <a:endParaRPr sz="3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Влияние атмосферной влажности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2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2" name="Google Shape;132;p22"/>
          <p:cNvSpPr txBox="1"/>
          <p:nvPr/>
        </p:nvSpPr>
        <p:spPr>
          <a:xfrm>
            <a:off x="311625" y="1524625"/>
            <a:ext cx="85206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latin typeface="Roboto"/>
                <a:ea typeface="Roboto"/>
                <a:cs typeface="Roboto"/>
                <a:sym typeface="Roboto"/>
              </a:rPr>
              <a:t>Атмосферная влага</a:t>
            </a:r>
            <a:r>
              <a:rPr lang="ru" sz="2200">
                <a:latin typeface="Roboto"/>
                <a:ea typeface="Roboto"/>
                <a:cs typeface="Roboto"/>
                <a:sym typeface="Roboto"/>
              </a:rPr>
              <a:t> - наиболее существенный источник погрешности. 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Стенд для титрования должен быть максимально защищен от проникновения </a:t>
            </a:r>
            <a:r>
              <a:rPr b="1" lang="ru" sz="2200">
                <a:latin typeface="Roboto"/>
                <a:ea typeface="Roboto"/>
                <a:cs typeface="Roboto"/>
                <a:sym typeface="Roboto"/>
              </a:rPr>
              <a:t>атмосферной влаги</a:t>
            </a:r>
            <a:r>
              <a:rPr lang="ru" sz="2200">
                <a:latin typeface="Roboto"/>
                <a:ea typeface="Roboto"/>
                <a:cs typeface="Roboto"/>
                <a:sym typeface="Roboto"/>
              </a:rPr>
              <a:t>. Необходимо соблюдать следующие правила: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Все отверстия стенда должны быть закрыты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Необходимо провести кондиционирование (определение дрейфа) перед каждым анализом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Ячейка должна быть защищена осушителем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3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Влияние атмосферной влажности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3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9" name="Google Shape;139;p23"/>
          <p:cNvSpPr txBox="1"/>
          <p:nvPr/>
        </p:nvSpPr>
        <p:spPr>
          <a:xfrm>
            <a:off x="311625" y="1524625"/>
            <a:ext cx="85206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latin typeface="Roboto"/>
                <a:ea typeface="Roboto"/>
                <a:cs typeface="Roboto"/>
                <a:sym typeface="Roboto"/>
              </a:rPr>
              <a:t>Дрейф - 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количество воды, проникающее в стенд для титрования за период времени, измеряется в мкг/мин.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Оптимальные значения </a:t>
            </a:r>
            <a:r>
              <a:rPr b="1" lang="ru" sz="2400">
                <a:latin typeface="Roboto"/>
                <a:ea typeface="Roboto"/>
                <a:cs typeface="Roboto"/>
                <a:sym typeface="Roboto"/>
              </a:rPr>
              <a:t>дрейфа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: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"/>
              <a:buChar char="●"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волюметрия 20 мкг/мин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"/>
              <a:buChar char="●"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кулонометрия 5-10 мкг/ мин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Влияние атмосферной влажности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4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24"/>
          <p:cNvSpPr txBox="1"/>
          <p:nvPr/>
        </p:nvSpPr>
        <p:spPr>
          <a:xfrm>
            <a:off x="311625" y="1524625"/>
            <a:ext cx="85206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47" name="Google Shape;14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9938" y="1443177"/>
            <a:ext cx="6723985" cy="344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5"/>
          <p:cNvSpPr txBox="1"/>
          <p:nvPr/>
        </p:nvSpPr>
        <p:spPr>
          <a:xfrm>
            <a:off x="1672800" y="1800900"/>
            <a:ext cx="5798400" cy="15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latin typeface="Roboto"/>
                <a:ea typeface="Roboto"/>
                <a:cs typeface="Roboto"/>
                <a:sym typeface="Roboto"/>
              </a:rPr>
              <a:t>Спасибо за внимание!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Правила пробоотбора</a:t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311725" y="1524550"/>
            <a:ext cx="67107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"/>
              <a:buAutoNum type="arabicPeriod"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Проба должна быть представительной, т.е иметь в среднем то же содержание воды, что и исследуемое вещество.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"/>
              <a:buAutoNum type="arabicPeriod"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Отбор пробы необходимо производить как можно быстрее во избежание попадания атмосферной влаги.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"/>
              <a:buAutoNum type="arabicPeriod"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Необходимо обеспечить равномерное распределение воды пробы 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( гомогенизация)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79174" y="2261695"/>
            <a:ext cx="2053050" cy="1974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Хранение проб</a:t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311725" y="1524550"/>
            <a:ext cx="85206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Так как пробы могут поглощать влагу из атмосферы, то лучше всего не проводить хранение и выполнять анализ сразу после отбора проб.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При необходимости пробы следует держать в 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плотно запечатанных флаконах: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стеклянные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с горлышком минимального диаметра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накрытые септой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предварительно </a:t>
            </a:r>
            <a:r>
              <a:rPr lang="ru" sz="2200">
                <a:latin typeface="Roboto"/>
                <a:ea typeface="Roboto"/>
                <a:cs typeface="Roboto"/>
                <a:sym typeface="Roboto"/>
              </a:rPr>
              <a:t>несколько раз 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       </a:t>
            </a:r>
            <a:r>
              <a:rPr lang="ru" sz="2200">
                <a:latin typeface="Roboto"/>
                <a:ea typeface="Roboto"/>
                <a:cs typeface="Roboto"/>
                <a:sym typeface="Roboto"/>
              </a:rPr>
              <a:t>ополоснутые этой же жидкостью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2975" y="2925538"/>
            <a:ext cx="2419350" cy="204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Величина пробы</a:t>
            </a:r>
            <a:endParaRPr/>
          </a:p>
        </p:txBody>
      </p:sp>
      <p:sp>
        <p:nvSpPr>
          <p:cNvPr id="86" name="Google Shape;86;p16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6"/>
          <p:cNvSpPr txBox="1"/>
          <p:nvPr/>
        </p:nvSpPr>
        <p:spPr>
          <a:xfrm>
            <a:off x="311725" y="1524550"/>
            <a:ext cx="85206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Величина пробы зависит от следующих факторов: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метода анализ (кулонометрия или волюметрия)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предполагаемого содержания воды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точности определения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Оптимальное количество воды: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кулонометрический анализ - от </a:t>
            </a:r>
            <a:r>
              <a:rPr i="1" lang="ru" sz="2200" u="sng">
                <a:latin typeface="Roboto"/>
                <a:ea typeface="Roboto"/>
                <a:cs typeface="Roboto"/>
                <a:sym typeface="Roboto"/>
              </a:rPr>
              <a:t>0,5</a:t>
            </a:r>
            <a:r>
              <a:rPr lang="ru" sz="2200">
                <a:latin typeface="Roboto"/>
                <a:ea typeface="Roboto"/>
                <a:cs typeface="Roboto"/>
                <a:sym typeface="Roboto"/>
              </a:rPr>
              <a:t> до </a:t>
            </a:r>
            <a:r>
              <a:rPr i="1" lang="ru" sz="2200" u="sng">
                <a:latin typeface="Roboto"/>
                <a:ea typeface="Roboto"/>
                <a:cs typeface="Roboto"/>
                <a:sym typeface="Roboto"/>
              </a:rPr>
              <a:t>2</a:t>
            </a:r>
            <a:r>
              <a:rPr lang="ru" sz="2200">
                <a:latin typeface="Roboto"/>
                <a:ea typeface="Roboto"/>
                <a:cs typeface="Roboto"/>
                <a:sym typeface="Roboto"/>
              </a:rPr>
              <a:t> мг.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Предел обнаружения </a:t>
            </a:r>
            <a:r>
              <a:rPr i="1" lang="ru" sz="2200" u="sng">
                <a:latin typeface="Roboto"/>
                <a:ea typeface="Roboto"/>
                <a:cs typeface="Roboto"/>
                <a:sym typeface="Roboto"/>
              </a:rPr>
              <a:t>10-50</a:t>
            </a:r>
            <a:r>
              <a:rPr lang="ru" sz="2200">
                <a:latin typeface="Roboto"/>
                <a:ea typeface="Roboto"/>
                <a:cs typeface="Roboto"/>
                <a:sym typeface="Roboto"/>
              </a:rPr>
              <a:t> мкг.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волюметрический анализ - </a:t>
            </a:r>
            <a:r>
              <a:rPr i="1" lang="ru" sz="2200" u="sng">
                <a:latin typeface="Roboto"/>
                <a:ea typeface="Roboto"/>
                <a:cs typeface="Roboto"/>
                <a:sym typeface="Roboto"/>
              </a:rPr>
              <a:t>10</a:t>
            </a:r>
            <a:r>
              <a:rPr lang="ru" sz="2200">
                <a:latin typeface="Roboto"/>
                <a:ea typeface="Roboto"/>
                <a:cs typeface="Roboto"/>
                <a:sym typeface="Roboto"/>
              </a:rPr>
              <a:t> мг.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Ввод пробы. Жидкие пробы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7"/>
          <p:cNvSpPr txBox="1"/>
          <p:nvPr/>
        </p:nvSpPr>
        <p:spPr>
          <a:xfrm>
            <a:off x="311625" y="1361725"/>
            <a:ext cx="64674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311625" y="1524625"/>
            <a:ext cx="66672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AutoNum type="arabicPeriod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Пробы с высоким содержанием воды (духи, водные эмульсии, алкогольные напитки) вводятся с помощью шприца объемом 1 мл.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AutoNum type="arabicPeriod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Пробы с низким содержанием воды вводятся через септу с помощью шприца 1 или 10 мл.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"/>
              <a:buAutoNum type="arabicPeriod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Вязкие пробы вводятся с помощью шприца объемом 5 или 10 мл с толстой иглой, при использовани волюметрии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 можно вводить шприцом без иглы.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8825" y="1981100"/>
            <a:ext cx="2019326" cy="23729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Ввод пробы. Твёрдые пробы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8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311625" y="1524625"/>
            <a:ext cx="85206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latin typeface="Roboto"/>
                <a:ea typeface="Roboto"/>
                <a:cs typeface="Roboto"/>
                <a:sym typeface="Roboto"/>
              </a:rPr>
              <a:t>Кулонометрический метод</a:t>
            </a:r>
            <a:r>
              <a:rPr lang="ru" sz="2400">
                <a:latin typeface="Roboto"/>
                <a:ea typeface="Roboto"/>
                <a:cs typeface="Roboto"/>
                <a:sym typeface="Roboto"/>
              </a:rPr>
              <a:t> очень чувствителен, поэтому он не позволяет непосредственно вносить твердую пробу в ячейку, так как в ячейку может проникнуть влага из воздуха и внести серьезную погрешность.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Поэтому для твердых проб проводится пробоподготовка: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"/>
              <a:buChar char="●"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предварительная экстракция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"/>
              <a:buChar char="●"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предварительное растворение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Roboto"/>
              <a:buChar char="●"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сушильная печь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Ввод пробы. Твёрдые пробы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9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19"/>
          <p:cNvSpPr txBox="1"/>
          <p:nvPr/>
        </p:nvSpPr>
        <p:spPr>
          <a:xfrm>
            <a:off x="311625" y="1524625"/>
            <a:ext cx="85206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При использовании </a:t>
            </a:r>
            <a:r>
              <a:rPr b="1" lang="ru" sz="2200">
                <a:latin typeface="Roboto"/>
                <a:ea typeface="Roboto"/>
                <a:cs typeface="Roboto"/>
                <a:sym typeface="Roboto"/>
              </a:rPr>
              <a:t>волюметрического метода</a:t>
            </a:r>
            <a:r>
              <a:rPr lang="ru" sz="2200">
                <a:latin typeface="Roboto"/>
                <a:ea typeface="Roboto"/>
                <a:cs typeface="Roboto"/>
                <a:sym typeface="Roboto"/>
              </a:rPr>
              <a:t> твердые пробы можно вводить непосредственно в ячейку для титрования. 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latin typeface="Roboto"/>
                <a:ea typeface="Roboto"/>
                <a:cs typeface="Roboto"/>
                <a:sym typeface="Roboto"/>
              </a:rPr>
              <a:t>Хрупкие/твердые/текучие( кристаллические вещества,соли)</a:t>
            </a:r>
            <a:r>
              <a:rPr lang="ru" sz="2200">
                <a:latin typeface="Roboto"/>
                <a:ea typeface="Roboto"/>
                <a:cs typeface="Roboto"/>
                <a:sym typeface="Roboto"/>
              </a:rPr>
              <a:t>: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твердые крупнозернистые пробы необходимо размолоть в закрытой охлаждаемой аналитической мельнице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для введения проб используется лодочка для взвешивания.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Ввод пробы. Твёрдые пробы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0"/>
          <p:cNvSpPr txBox="1"/>
          <p:nvPr/>
        </p:nvSpPr>
        <p:spPr>
          <a:xfrm>
            <a:off x="31162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6" name="Google Shape;116;p20"/>
          <p:cNvSpPr txBox="1"/>
          <p:nvPr/>
        </p:nvSpPr>
        <p:spPr>
          <a:xfrm>
            <a:off x="311625" y="1524625"/>
            <a:ext cx="69114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latin typeface="Roboto"/>
                <a:ea typeface="Roboto"/>
                <a:cs typeface="Roboto"/>
                <a:sym typeface="Roboto"/>
              </a:rPr>
              <a:t>Тонкоизмельченные/пылевидные:</a:t>
            </a:r>
            <a:endParaRPr b="1"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для введения используется лодочка с прикрепленной трубкой, которая предотвратит попадание пробы на стенки ячейки или на электрод.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200">
                <a:latin typeface="Roboto"/>
                <a:ea typeface="Roboto"/>
                <a:cs typeface="Roboto"/>
                <a:sym typeface="Roboto"/>
              </a:rPr>
              <a:t>Тонкоизмельченные с очень низким содержанием воды (салициловая кислота, порошок целлюлозы):</a:t>
            </a:r>
            <a:endParaRPr b="1" sz="2200">
              <a:latin typeface="Roboto"/>
              <a:ea typeface="Roboto"/>
              <a:cs typeface="Roboto"/>
              <a:sym typeface="Roboto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Font typeface="Roboto"/>
              <a:buChar char="●"/>
            </a:pPr>
            <a:r>
              <a:rPr lang="ru" sz="2200">
                <a:latin typeface="Roboto"/>
                <a:ea typeface="Roboto"/>
                <a:cs typeface="Roboto"/>
                <a:sym typeface="Roboto"/>
              </a:rPr>
              <a:t>взвешивается в сухом контейнере либо используется предварительная экстракция</a:t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0400" y="1939325"/>
            <a:ext cx="2133600" cy="261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Ввод пробы. Твёрдые пробы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21"/>
          <p:cNvSpPr txBox="1"/>
          <p:nvPr/>
        </p:nvSpPr>
        <p:spPr>
          <a:xfrm>
            <a:off x="279775" y="1361725"/>
            <a:ext cx="8520600" cy="36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4" name="Google Shape;124;p21"/>
          <p:cNvSpPr txBox="1"/>
          <p:nvPr/>
        </p:nvSpPr>
        <p:spPr>
          <a:xfrm>
            <a:off x="311725" y="1443175"/>
            <a:ext cx="6894000" cy="344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latin typeface="Roboto"/>
                <a:ea typeface="Roboto"/>
                <a:cs typeface="Roboto"/>
                <a:sym typeface="Roboto"/>
              </a:rPr>
              <a:t>Мягкие (фруктовое желе, тёртый миндаль):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Roboto"/>
              <a:buChar char="●"/>
            </a:pPr>
            <a:r>
              <a:rPr lang="ru" sz="1900">
                <a:latin typeface="Roboto"/>
                <a:ea typeface="Roboto"/>
                <a:cs typeface="Roboto"/>
                <a:sym typeface="Roboto"/>
              </a:rPr>
              <a:t>Нарезается на мелкие кусочки и вводится шпателем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latin typeface="Roboto"/>
                <a:ea typeface="Roboto"/>
                <a:cs typeface="Roboto"/>
                <a:sym typeface="Roboto"/>
              </a:rPr>
              <a:t>Твёрдый,жирный (шоколад, твёрдый жир):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latin typeface="Roboto"/>
                <a:ea typeface="Roboto"/>
                <a:cs typeface="Roboto"/>
                <a:sym typeface="Roboto"/>
              </a:rPr>
              <a:t>измельчить и вводить с помощью шпателя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latin typeface="Roboto"/>
                <a:ea typeface="Roboto"/>
                <a:cs typeface="Roboto"/>
                <a:sym typeface="Roboto"/>
              </a:rPr>
              <a:t>Мягкий, жирный, неоднородный (масло, маргарин, пищ. жир):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Roboto"/>
              <a:buChar char="●"/>
            </a:pPr>
            <a:r>
              <a:rPr lang="ru" sz="1900">
                <a:latin typeface="Roboto"/>
                <a:ea typeface="Roboto"/>
                <a:cs typeface="Roboto"/>
                <a:sym typeface="Roboto"/>
              </a:rPr>
              <a:t>необходима гомогенизация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Roboto"/>
              <a:buChar char="●"/>
            </a:pPr>
            <a:r>
              <a:rPr lang="ru" sz="1900">
                <a:latin typeface="Roboto"/>
                <a:ea typeface="Roboto"/>
                <a:cs typeface="Roboto"/>
                <a:sym typeface="Roboto"/>
              </a:rPr>
              <a:t>вводить шпателем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900">
                <a:latin typeface="Roboto"/>
                <a:ea typeface="Roboto"/>
                <a:cs typeface="Roboto"/>
                <a:sym typeface="Roboto"/>
              </a:rPr>
              <a:t>Воскообразные (свечи парафин, мази, суппозитории):</a:t>
            </a:r>
            <a:endParaRPr b="1" sz="1900">
              <a:latin typeface="Roboto"/>
              <a:ea typeface="Roboto"/>
              <a:cs typeface="Roboto"/>
              <a:sym typeface="Roboto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Roboto"/>
              <a:buChar char="●"/>
            </a:pPr>
            <a:r>
              <a:rPr lang="ru" sz="1900">
                <a:latin typeface="Roboto"/>
                <a:ea typeface="Roboto"/>
                <a:cs typeface="Roboto"/>
                <a:sym typeface="Roboto"/>
              </a:rPr>
              <a:t>растопить пробу при 50 °C  и ввести в шприц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Roboto"/>
              <a:buChar char="●"/>
            </a:pPr>
            <a:r>
              <a:rPr lang="ru" sz="1900">
                <a:latin typeface="Roboto"/>
                <a:ea typeface="Roboto"/>
                <a:cs typeface="Roboto"/>
                <a:sym typeface="Roboto"/>
              </a:rPr>
              <a:t>пробу необходимо подогревать вместе с шприцем</a:t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5" name="Google Shape;12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7975" y="3121125"/>
            <a:ext cx="2326025" cy="115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