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2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</p:sldIdLst>
  <p:sldSz cy="5143500" cx="9144000"/>
  <p:notesSz cx="6858000" cy="9144000"/>
  <p:embeddedFontLst>
    <p:embeddedFont>
      <p:font typeface="Roboto"/>
      <p:regular r:id="rId18"/>
      <p:bold r:id="rId19"/>
      <p:italic r:id="rId20"/>
      <p:boldItalic r:id="rId21"/>
    </p:embeddedFont>
    <p:embeddedFont>
      <p:font typeface="Merriweather"/>
      <p:regular r:id="rId22"/>
      <p:bold r:id="rId23"/>
      <p:italic r:id="rId24"/>
      <p:boldItalic r:id="rId2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Roboto-italic.fntdata"/><Relationship Id="rId22" Type="http://schemas.openxmlformats.org/officeDocument/2006/relationships/font" Target="fonts/Merriweather-regular.fntdata"/><Relationship Id="rId21" Type="http://schemas.openxmlformats.org/officeDocument/2006/relationships/font" Target="fonts/Roboto-boldItalic.fntdata"/><Relationship Id="rId24" Type="http://schemas.openxmlformats.org/officeDocument/2006/relationships/font" Target="fonts/Merriweather-italic.fntdata"/><Relationship Id="rId23" Type="http://schemas.openxmlformats.org/officeDocument/2006/relationships/font" Target="fonts/Merriweather-bold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5" Type="http://schemas.openxmlformats.org/officeDocument/2006/relationships/font" Target="fonts/Merriweather-bold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font" Target="fonts/Roboto-bold.fntdata"/><Relationship Id="rId18" Type="http://schemas.openxmlformats.org/officeDocument/2006/relationships/font" Target="fonts/Roboto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g986748c268_0_13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1" name="Google Shape;131;g986748c268_0_13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g986748c268_0_14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9" name="Google Shape;139;g986748c268_0_14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g986748c268_0_14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6" name="Google Shape;146;g986748c268_0_14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g986748c268_0_5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g986748c268_0_5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g986748c268_0_7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Google Shape;75;g986748c268_0_7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986748c268_0_7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g986748c268_0_7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986748c268_0_9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Google Shape;91;g986748c268_0_9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g986748c268_0_10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Google Shape;99;g986748c268_0_10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986748c268_0_11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Google Shape;107;g986748c268_0_1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g986748c268_0_11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5" name="Google Shape;115;g986748c268_0_1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g986748c268_0_12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3" name="Google Shape;123;g986748c268_0_12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-125" y="0"/>
            <a:ext cx="9144250" cy="4398100"/>
          </a:xfrm>
          <a:custGeom>
            <a:rect b="b" l="l" r="r" t="t"/>
            <a:pathLst>
              <a:path extrusionOk="0" h="175924" w="365770">
                <a:moveTo>
                  <a:pt x="0" y="0"/>
                </a:moveTo>
                <a:lnTo>
                  <a:pt x="365770" y="0"/>
                </a:lnTo>
                <a:lnTo>
                  <a:pt x="365760" y="70914"/>
                </a:lnTo>
                <a:lnTo>
                  <a:pt x="0" y="175924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</p:sp>
      <p:sp>
        <p:nvSpPr>
          <p:cNvPr id="11" name="Google Shape;11;p2"/>
          <p:cNvSpPr txBox="1"/>
          <p:nvPr>
            <p:ph type="ctrTitle"/>
          </p:nvPr>
        </p:nvSpPr>
        <p:spPr>
          <a:xfrm>
            <a:off x="311700" y="539725"/>
            <a:ext cx="8520600" cy="1282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311700" y="1878560"/>
            <a:ext cx="4242600" cy="738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bg>
      <p:bgPr>
        <a:solidFill>
          <a:schemeClr val="dk1"/>
        </a:solidFill>
      </p:bgPr>
    </p:bg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1"/>
          <p:cNvSpPr txBox="1"/>
          <p:nvPr>
            <p:ph hasCustomPrompt="1" type="title"/>
          </p:nvPr>
        </p:nvSpPr>
        <p:spPr>
          <a:xfrm>
            <a:off x="311750" y="831175"/>
            <a:ext cx="5334900" cy="1244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6" name="Google Shape;56;p11"/>
          <p:cNvSpPr txBox="1"/>
          <p:nvPr>
            <p:ph idx="1" type="body"/>
          </p:nvPr>
        </p:nvSpPr>
        <p:spPr>
          <a:xfrm>
            <a:off x="311700" y="2121425"/>
            <a:ext cx="5334900" cy="94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00"/>
              <a:buChar char="●"/>
              <a:defRPr>
                <a:solidFill>
                  <a:schemeClr val="accent2"/>
                </a:solidFill>
              </a:defRPr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●"/>
              <a:defRPr>
                <a:solidFill>
                  <a:schemeClr val="accent2"/>
                </a:solidFill>
              </a:defRPr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●"/>
              <a:defRPr>
                <a:solidFill>
                  <a:schemeClr val="accent2"/>
                </a:solidFill>
              </a:defRPr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9pPr>
          </a:lstStyle>
          <a:p/>
        </p:txBody>
      </p:sp>
      <p:sp>
        <p:nvSpPr>
          <p:cNvPr id="57" name="Google Shape;5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3"/>
        </a:solidFill>
      </p:bgPr>
    </p:bg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3"/>
          <p:cNvSpPr/>
          <p:nvPr/>
        </p:nvSpPr>
        <p:spPr>
          <a:xfrm>
            <a:off x="0" y="48099"/>
            <a:ext cx="9144250" cy="4398100"/>
          </a:xfrm>
          <a:custGeom>
            <a:rect b="b" l="l" r="r" t="t"/>
            <a:pathLst>
              <a:path extrusionOk="0" h="175924" w="365770">
                <a:moveTo>
                  <a:pt x="0" y="0"/>
                </a:moveTo>
                <a:lnTo>
                  <a:pt x="365770" y="0"/>
                </a:lnTo>
                <a:lnTo>
                  <a:pt x="365760" y="70914"/>
                </a:lnTo>
                <a:lnTo>
                  <a:pt x="0" y="175924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</p:sp>
      <p:sp>
        <p:nvSpPr>
          <p:cNvPr id="16" name="Google Shape;16;p3"/>
          <p:cNvSpPr/>
          <p:nvPr/>
        </p:nvSpPr>
        <p:spPr>
          <a:xfrm>
            <a:off x="0" y="0"/>
            <a:ext cx="9144250" cy="4398100"/>
          </a:xfrm>
          <a:custGeom>
            <a:rect b="b" l="l" r="r" t="t"/>
            <a:pathLst>
              <a:path extrusionOk="0" h="175924" w="365770">
                <a:moveTo>
                  <a:pt x="0" y="0"/>
                </a:moveTo>
                <a:lnTo>
                  <a:pt x="365770" y="0"/>
                </a:lnTo>
                <a:lnTo>
                  <a:pt x="365760" y="70914"/>
                </a:lnTo>
                <a:lnTo>
                  <a:pt x="0" y="175924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</p:sp>
      <p:sp>
        <p:nvSpPr>
          <p:cNvPr id="17" name="Google Shape;17;p3"/>
          <p:cNvSpPr txBox="1"/>
          <p:nvPr>
            <p:ph type="title"/>
          </p:nvPr>
        </p:nvSpPr>
        <p:spPr>
          <a:xfrm>
            <a:off x="311700" y="539725"/>
            <a:ext cx="8520600" cy="1282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8" name="Google Shape;18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accent1"/>
                </a:solidFill>
              </a:defRPr>
            </a:lvl1pPr>
            <a:lvl2pPr lvl="1">
              <a:buNone/>
              <a:defRPr>
                <a:solidFill>
                  <a:schemeClr val="accent1"/>
                </a:solidFill>
              </a:defRPr>
            </a:lvl2pPr>
            <a:lvl3pPr lvl="2">
              <a:buNone/>
              <a:defRPr>
                <a:solidFill>
                  <a:schemeClr val="accent1"/>
                </a:solidFill>
              </a:defRPr>
            </a:lvl3pPr>
            <a:lvl4pPr lvl="3">
              <a:buNone/>
              <a:defRPr>
                <a:solidFill>
                  <a:schemeClr val="accent1"/>
                </a:solidFill>
              </a:defRPr>
            </a:lvl4pPr>
            <a:lvl5pPr lvl="4">
              <a:buNone/>
              <a:defRPr>
                <a:solidFill>
                  <a:schemeClr val="accent1"/>
                </a:solidFill>
              </a:defRPr>
            </a:lvl5pPr>
            <a:lvl6pPr lvl="5">
              <a:buNone/>
              <a:defRPr>
                <a:solidFill>
                  <a:schemeClr val="accent1"/>
                </a:solidFill>
              </a:defRPr>
            </a:lvl6pPr>
            <a:lvl7pPr lvl="6">
              <a:buNone/>
              <a:defRPr>
                <a:solidFill>
                  <a:schemeClr val="accent1"/>
                </a:solidFill>
              </a:defRPr>
            </a:lvl7pPr>
            <a:lvl8pPr lvl="7">
              <a:buNone/>
              <a:defRPr>
                <a:solidFill>
                  <a:schemeClr val="accent1"/>
                </a:solidFill>
              </a:defRPr>
            </a:lvl8pPr>
            <a:lvl9pPr lvl="8">
              <a:buNone/>
              <a:defRPr>
                <a:solidFill>
                  <a:schemeClr val="accen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4"/>
          <p:cNvSpPr/>
          <p:nvPr/>
        </p:nvSpPr>
        <p:spPr>
          <a:xfrm>
            <a:off x="0" y="0"/>
            <a:ext cx="4314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" name="Google Shape;21;p4"/>
          <p:cNvSpPr/>
          <p:nvPr/>
        </p:nvSpPr>
        <p:spPr>
          <a:xfrm>
            <a:off x="0" y="44125"/>
            <a:ext cx="4313625" cy="4399375"/>
          </a:xfrm>
          <a:custGeom>
            <a:rect b="b" l="l" r="r" t="t"/>
            <a:pathLst>
              <a:path extrusionOk="0" h="175975" w="172545">
                <a:moveTo>
                  <a:pt x="0" y="157"/>
                </a:moveTo>
                <a:lnTo>
                  <a:pt x="172419" y="0"/>
                </a:lnTo>
                <a:lnTo>
                  <a:pt x="172545" y="126541"/>
                </a:lnTo>
                <a:lnTo>
                  <a:pt x="0" y="175975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</p:sp>
      <p:sp>
        <p:nvSpPr>
          <p:cNvPr id="22" name="Google Shape;22;p4"/>
          <p:cNvSpPr/>
          <p:nvPr/>
        </p:nvSpPr>
        <p:spPr>
          <a:xfrm>
            <a:off x="-125" y="0"/>
            <a:ext cx="4316900" cy="4395600"/>
          </a:xfrm>
          <a:custGeom>
            <a:rect b="b" l="l" r="r" t="t"/>
            <a:pathLst>
              <a:path extrusionOk="0" h="175824" w="172676">
                <a:moveTo>
                  <a:pt x="0" y="6"/>
                </a:moveTo>
                <a:lnTo>
                  <a:pt x="172676" y="0"/>
                </a:lnTo>
                <a:lnTo>
                  <a:pt x="172562" y="126442"/>
                </a:lnTo>
                <a:lnTo>
                  <a:pt x="0" y="175824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</p:sp>
      <p:sp>
        <p:nvSpPr>
          <p:cNvPr id="23" name="Google Shape;23;p4"/>
          <p:cNvSpPr txBox="1"/>
          <p:nvPr>
            <p:ph type="title"/>
          </p:nvPr>
        </p:nvSpPr>
        <p:spPr>
          <a:xfrm>
            <a:off x="311725" y="500925"/>
            <a:ext cx="3706500" cy="250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4" name="Google Shape;24;p4"/>
          <p:cNvSpPr txBox="1"/>
          <p:nvPr>
            <p:ph idx="1" type="body"/>
          </p:nvPr>
        </p:nvSpPr>
        <p:spPr>
          <a:xfrm>
            <a:off x="4644675" y="500925"/>
            <a:ext cx="4166400" cy="4098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25" name="Google Shape;25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5"/>
          <p:cNvSpPr/>
          <p:nvPr/>
        </p:nvSpPr>
        <p:spPr>
          <a:xfrm>
            <a:off x="0" y="0"/>
            <a:ext cx="9144000" cy="12771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" name="Google Shape;28;p5"/>
          <p:cNvSpPr txBox="1"/>
          <p:nvPr>
            <p:ph type="title"/>
          </p:nvPr>
        </p:nvSpPr>
        <p:spPr>
          <a:xfrm>
            <a:off x="311725" y="500925"/>
            <a:ext cx="8520600" cy="62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9" name="Google Shape;29;p5"/>
          <p:cNvSpPr txBox="1"/>
          <p:nvPr>
            <p:ph idx="1" type="body"/>
          </p:nvPr>
        </p:nvSpPr>
        <p:spPr>
          <a:xfrm>
            <a:off x="311700" y="1505700"/>
            <a:ext cx="3999900" cy="3076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30" name="Google Shape;30;p5"/>
          <p:cNvSpPr txBox="1"/>
          <p:nvPr>
            <p:ph idx="2" type="body"/>
          </p:nvPr>
        </p:nvSpPr>
        <p:spPr>
          <a:xfrm>
            <a:off x="4832400" y="1505700"/>
            <a:ext cx="3999900" cy="3076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31" name="Google Shape;31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6"/>
          <p:cNvSpPr/>
          <p:nvPr/>
        </p:nvSpPr>
        <p:spPr>
          <a:xfrm>
            <a:off x="0" y="0"/>
            <a:ext cx="9144000" cy="12771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" name="Google Shape;34;p6"/>
          <p:cNvSpPr txBox="1"/>
          <p:nvPr>
            <p:ph type="title"/>
          </p:nvPr>
        </p:nvSpPr>
        <p:spPr>
          <a:xfrm>
            <a:off x="311725" y="500925"/>
            <a:ext cx="8520600" cy="62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5" name="Google Shape;35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/>
          <p:nvPr/>
        </p:nvSpPr>
        <p:spPr>
          <a:xfrm>
            <a:off x="0" y="0"/>
            <a:ext cx="37644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" name="Google Shape;38;p7"/>
          <p:cNvSpPr txBox="1"/>
          <p:nvPr>
            <p:ph type="title"/>
          </p:nvPr>
        </p:nvSpPr>
        <p:spPr>
          <a:xfrm>
            <a:off x="311725" y="500925"/>
            <a:ext cx="3127500" cy="1829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9" name="Google Shape;39;p7"/>
          <p:cNvSpPr txBox="1"/>
          <p:nvPr>
            <p:ph idx="1" type="body"/>
          </p:nvPr>
        </p:nvSpPr>
        <p:spPr>
          <a:xfrm>
            <a:off x="311700" y="2390650"/>
            <a:ext cx="3127500" cy="229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00"/>
              <a:buChar char="●"/>
              <a:defRPr>
                <a:solidFill>
                  <a:schemeClr val="accent2"/>
                </a:solidFill>
              </a:defRPr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●"/>
              <a:defRPr>
                <a:solidFill>
                  <a:schemeClr val="accent2"/>
                </a:solidFill>
              </a:defRPr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●"/>
              <a:defRPr>
                <a:solidFill>
                  <a:schemeClr val="accent2"/>
                </a:solidFill>
              </a:defRPr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9pPr>
          </a:lstStyle>
          <a:p/>
        </p:txBody>
      </p:sp>
      <p:sp>
        <p:nvSpPr>
          <p:cNvPr id="40" name="Google Shape;40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3"/>
        </a:solidFill>
      </p:bgPr>
    </p:bg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8"/>
          <p:cNvSpPr txBox="1"/>
          <p:nvPr>
            <p:ph type="title"/>
          </p:nvPr>
        </p:nvSpPr>
        <p:spPr>
          <a:xfrm>
            <a:off x="311675" y="798600"/>
            <a:ext cx="6247800" cy="3546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43" name="Google Shape;43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accent1"/>
                </a:solidFill>
              </a:defRPr>
            </a:lvl1pPr>
            <a:lvl2pPr lvl="1">
              <a:buNone/>
              <a:defRPr>
                <a:solidFill>
                  <a:schemeClr val="accent1"/>
                </a:solidFill>
              </a:defRPr>
            </a:lvl2pPr>
            <a:lvl3pPr lvl="2">
              <a:buNone/>
              <a:defRPr>
                <a:solidFill>
                  <a:schemeClr val="accent1"/>
                </a:solidFill>
              </a:defRPr>
            </a:lvl3pPr>
            <a:lvl4pPr lvl="3">
              <a:buNone/>
              <a:defRPr>
                <a:solidFill>
                  <a:schemeClr val="accent1"/>
                </a:solidFill>
              </a:defRPr>
            </a:lvl4pPr>
            <a:lvl5pPr lvl="4">
              <a:buNone/>
              <a:defRPr>
                <a:solidFill>
                  <a:schemeClr val="accent1"/>
                </a:solidFill>
              </a:defRPr>
            </a:lvl5pPr>
            <a:lvl6pPr lvl="5">
              <a:buNone/>
              <a:defRPr>
                <a:solidFill>
                  <a:schemeClr val="accent1"/>
                </a:solidFill>
              </a:defRPr>
            </a:lvl6pPr>
            <a:lvl7pPr lvl="6">
              <a:buNone/>
              <a:defRPr>
                <a:solidFill>
                  <a:schemeClr val="accent1"/>
                </a:solidFill>
              </a:defRPr>
            </a:lvl7pPr>
            <a:lvl8pPr lvl="7">
              <a:buNone/>
              <a:defRPr>
                <a:solidFill>
                  <a:schemeClr val="accent1"/>
                </a:solidFill>
              </a:defRPr>
            </a:lvl8pPr>
            <a:lvl9pPr lvl="8">
              <a:buNone/>
              <a:defRPr>
                <a:solidFill>
                  <a:schemeClr val="accen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9"/>
          <p:cNvSpPr/>
          <p:nvPr/>
        </p:nvSpPr>
        <p:spPr>
          <a:xfrm>
            <a:off x="0" y="0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6" name="Google Shape;46;p9"/>
          <p:cNvSpPr txBox="1"/>
          <p:nvPr>
            <p:ph type="title"/>
          </p:nvPr>
        </p:nvSpPr>
        <p:spPr>
          <a:xfrm>
            <a:off x="311300" y="500925"/>
            <a:ext cx="3704400" cy="2049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7" name="Google Shape;47;p9"/>
          <p:cNvSpPr txBox="1"/>
          <p:nvPr>
            <p:ph idx="1" type="subTitle"/>
          </p:nvPr>
        </p:nvSpPr>
        <p:spPr>
          <a:xfrm>
            <a:off x="304800" y="2626725"/>
            <a:ext cx="3704400" cy="926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9pPr>
          </a:lstStyle>
          <a:p/>
        </p:txBody>
      </p:sp>
      <p:sp>
        <p:nvSpPr>
          <p:cNvPr id="48" name="Google Shape;48;p9"/>
          <p:cNvSpPr txBox="1"/>
          <p:nvPr>
            <p:ph idx="2" type="body"/>
          </p:nvPr>
        </p:nvSpPr>
        <p:spPr>
          <a:xfrm>
            <a:off x="4879025" y="500925"/>
            <a:ext cx="3954000" cy="4111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49" name="Google Shape;49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0"/>
          <p:cNvSpPr/>
          <p:nvPr/>
        </p:nvSpPr>
        <p:spPr>
          <a:xfrm>
            <a:off x="0" y="4369000"/>
            <a:ext cx="9144000" cy="7743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2" name="Google Shape;52;p10"/>
          <p:cNvSpPr txBox="1"/>
          <p:nvPr>
            <p:ph idx="1" type="body"/>
          </p:nvPr>
        </p:nvSpPr>
        <p:spPr>
          <a:xfrm>
            <a:off x="311700" y="4521400"/>
            <a:ext cx="7979400" cy="460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Merriweather"/>
              <a:buNone/>
              <a:defRPr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</a:lstStyle>
          <a:p/>
        </p:txBody>
      </p:sp>
      <p:sp>
        <p:nvSpPr>
          <p:cNvPr id="53" name="Google Shape;5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paradigm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Roboto"/>
              <a:buChar char="●"/>
              <a:defRPr sz="13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29845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○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29845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■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29845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●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29845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○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29845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■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-29845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●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-29845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○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-29845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100"/>
              <a:buFont typeface="Roboto"/>
              <a:buChar char="■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9.jp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2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7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8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6.jp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5.jp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3.jp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4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3"/>
          <p:cNvSpPr txBox="1"/>
          <p:nvPr>
            <p:ph type="ctrTitle"/>
          </p:nvPr>
        </p:nvSpPr>
        <p:spPr>
          <a:xfrm>
            <a:off x="311700" y="539725"/>
            <a:ext cx="8520600" cy="203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3400">
                <a:solidFill>
                  <a:srgbClr val="000000"/>
                </a:solidFill>
              </a:rPr>
              <a:t>Титрование методом Карла Фишера.</a:t>
            </a:r>
            <a:endParaRPr sz="3400">
              <a:solidFill>
                <a:srgbClr val="000000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3400">
                <a:solidFill>
                  <a:srgbClr val="000000"/>
                </a:solidFill>
              </a:rPr>
              <a:t>Надлежащая работа с пробами.</a:t>
            </a:r>
            <a:endParaRPr sz="34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22"/>
          <p:cNvSpPr txBox="1"/>
          <p:nvPr>
            <p:ph type="title"/>
          </p:nvPr>
        </p:nvSpPr>
        <p:spPr>
          <a:xfrm>
            <a:off x="311725" y="500925"/>
            <a:ext cx="8520600" cy="62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Влияние атмосферной влажности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4" name="Google Shape;134;p22"/>
          <p:cNvSpPr txBox="1"/>
          <p:nvPr/>
        </p:nvSpPr>
        <p:spPr>
          <a:xfrm>
            <a:off x="311625" y="1361725"/>
            <a:ext cx="8520600" cy="361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35" name="Google Shape;135;p22"/>
          <p:cNvSpPr txBox="1"/>
          <p:nvPr/>
        </p:nvSpPr>
        <p:spPr>
          <a:xfrm>
            <a:off x="311625" y="1524625"/>
            <a:ext cx="8520600" cy="3448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700">
                <a:latin typeface="Roboto"/>
                <a:ea typeface="Roboto"/>
                <a:cs typeface="Roboto"/>
                <a:sym typeface="Roboto"/>
              </a:rPr>
              <a:t>В стенд </a:t>
            </a:r>
            <a:r>
              <a:rPr lang="ru" sz="2700">
                <a:solidFill>
                  <a:srgbClr val="FF0000"/>
                </a:solidFill>
                <a:latin typeface="Roboto"/>
                <a:ea typeface="Roboto"/>
                <a:cs typeface="Roboto"/>
                <a:sym typeface="Roboto"/>
              </a:rPr>
              <a:t>не</a:t>
            </a:r>
            <a:r>
              <a:rPr lang="ru" sz="2700">
                <a:latin typeface="Roboto"/>
                <a:ea typeface="Roboto"/>
                <a:cs typeface="Roboto"/>
                <a:sym typeface="Roboto"/>
              </a:rPr>
              <a:t> должна проникать </a:t>
            </a:r>
            <a:r>
              <a:rPr b="1" lang="ru" sz="2700">
                <a:latin typeface="Roboto"/>
                <a:ea typeface="Roboto"/>
                <a:cs typeface="Roboto"/>
                <a:sym typeface="Roboto"/>
              </a:rPr>
              <a:t>атмосферная влага</a:t>
            </a:r>
            <a:r>
              <a:rPr lang="ru" sz="2700">
                <a:latin typeface="Roboto"/>
                <a:ea typeface="Roboto"/>
                <a:cs typeface="Roboto"/>
                <a:sym typeface="Roboto"/>
              </a:rPr>
              <a:t>. </a:t>
            </a:r>
            <a:endParaRPr sz="27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700">
                <a:latin typeface="Roboto"/>
                <a:ea typeface="Roboto"/>
                <a:cs typeface="Roboto"/>
                <a:sym typeface="Roboto"/>
              </a:rPr>
              <a:t>Правила:</a:t>
            </a:r>
            <a:endParaRPr sz="2700">
              <a:latin typeface="Roboto"/>
              <a:ea typeface="Roboto"/>
              <a:cs typeface="Roboto"/>
              <a:sym typeface="Roboto"/>
            </a:endParaRPr>
          </a:p>
          <a:p>
            <a:pPr indent="-400050" lvl="0" marL="457200" rtl="0" algn="l">
              <a:spcBef>
                <a:spcPts val="0"/>
              </a:spcBef>
              <a:spcAft>
                <a:spcPts val="0"/>
              </a:spcAft>
              <a:buSzPts val="2700"/>
              <a:buFont typeface="Roboto"/>
              <a:buChar char="●"/>
            </a:pPr>
            <a:r>
              <a:rPr lang="ru" sz="2700">
                <a:latin typeface="Roboto"/>
                <a:ea typeface="Roboto"/>
                <a:cs typeface="Roboto"/>
                <a:sym typeface="Roboto"/>
              </a:rPr>
              <a:t>Отверстия должны быть закрыты</a:t>
            </a:r>
            <a:endParaRPr sz="2700">
              <a:latin typeface="Roboto"/>
              <a:ea typeface="Roboto"/>
              <a:cs typeface="Roboto"/>
              <a:sym typeface="Roboto"/>
            </a:endParaRPr>
          </a:p>
          <a:p>
            <a:pPr indent="-400050" lvl="0" marL="457200" rtl="0" algn="l">
              <a:spcBef>
                <a:spcPts val="0"/>
              </a:spcBef>
              <a:spcAft>
                <a:spcPts val="0"/>
              </a:spcAft>
              <a:buSzPts val="2700"/>
              <a:buFont typeface="Roboto"/>
              <a:buChar char="●"/>
            </a:pPr>
            <a:r>
              <a:rPr lang="ru" sz="2700">
                <a:latin typeface="Roboto"/>
                <a:ea typeface="Roboto"/>
                <a:cs typeface="Roboto"/>
                <a:sym typeface="Roboto"/>
              </a:rPr>
              <a:t>Определение дрейфа перед </a:t>
            </a:r>
            <a:endParaRPr sz="2700">
              <a:latin typeface="Roboto"/>
              <a:ea typeface="Roboto"/>
              <a:cs typeface="Roboto"/>
              <a:sym typeface="Roboto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700">
                <a:latin typeface="Roboto"/>
                <a:ea typeface="Roboto"/>
                <a:cs typeface="Roboto"/>
                <a:sym typeface="Roboto"/>
              </a:rPr>
              <a:t>каждым анализом</a:t>
            </a:r>
            <a:endParaRPr sz="2700">
              <a:latin typeface="Roboto"/>
              <a:ea typeface="Roboto"/>
              <a:cs typeface="Roboto"/>
              <a:sym typeface="Roboto"/>
            </a:endParaRPr>
          </a:p>
          <a:p>
            <a:pPr indent="-400050" lvl="0" marL="457200" rtl="0" algn="l">
              <a:spcBef>
                <a:spcPts val="0"/>
              </a:spcBef>
              <a:spcAft>
                <a:spcPts val="0"/>
              </a:spcAft>
              <a:buSzPts val="2700"/>
              <a:buFont typeface="Roboto"/>
              <a:buChar char="●"/>
            </a:pPr>
            <a:r>
              <a:rPr lang="ru" sz="2700">
                <a:latin typeface="Roboto"/>
                <a:ea typeface="Roboto"/>
                <a:cs typeface="Roboto"/>
                <a:sym typeface="Roboto"/>
              </a:rPr>
              <a:t>Наличие осушителя</a:t>
            </a:r>
            <a:endParaRPr sz="27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7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700">
              <a:latin typeface="Roboto"/>
              <a:ea typeface="Roboto"/>
              <a:cs typeface="Roboto"/>
              <a:sym typeface="Roboto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7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7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700">
              <a:latin typeface="Roboto"/>
              <a:ea typeface="Roboto"/>
              <a:cs typeface="Roboto"/>
              <a:sym typeface="Roboto"/>
            </a:endParaRPr>
          </a:p>
        </p:txBody>
      </p:sp>
      <p:pic>
        <p:nvPicPr>
          <p:cNvPr id="136" name="Google Shape;136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213175" y="3060300"/>
            <a:ext cx="2619050" cy="19131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23"/>
          <p:cNvSpPr txBox="1"/>
          <p:nvPr>
            <p:ph type="title"/>
          </p:nvPr>
        </p:nvSpPr>
        <p:spPr>
          <a:xfrm>
            <a:off x="311725" y="500925"/>
            <a:ext cx="8520600" cy="62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Влияние атмосферной влажности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2" name="Google Shape;142;p23"/>
          <p:cNvSpPr txBox="1"/>
          <p:nvPr/>
        </p:nvSpPr>
        <p:spPr>
          <a:xfrm>
            <a:off x="311625" y="1361725"/>
            <a:ext cx="8520600" cy="361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43" name="Google Shape;143;p23"/>
          <p:cNvSpPr txBox="1"/>
          <p:nvPr/>
        </p:nvSpPr>
        <p:spPr>
          <a:xfrm>
            <a:off x="311625" y="1524625"/>
            <a:ext cx="8520600" cy="3448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3000">
                <a:latin typeface="Roboto"/>
                <a:ea typeface="Roboto"/>
                <a:cs typeface="Roboto"/>
                <a:sym typeface="Roboto"/>
              </a:rPr>
              <a:t>Дрейф - </a:t>
            </a:r>
            <a:r>
              <a:rPr lang="ru" sz="3000">
                <a:latin typeface="Roboto"/>
                <a:ea typeface="Roboto"/>
                <a:cs typeface="Roboto"/>
                <a:sym typeface="Roboto"/>
              </a:rPr>
              <a:t>H</a:t>
            </a:r>
            <a:r>
              <a:rPr baseline="-25000" lang="ru" sz="3000">
                <a:latin typeface="Roboto"/>
                <a:ea typeface="Roboto"/>
                <a:cs typeface="Roboto"/>
                <a:sym typeface="Roboto"/>
              </a:rPr>
              <a:t>2</a:t>
            </a:r>
            <a:r>
              <a:rPr lang="ru" sz="3000">
                <a:latin typeface="Roboto"/>
                <a:ea typeface="Roboto"/>
                <a:cs typeface="Roboto"/>
                <a:sym typeface="Roboto"/>
              </a:rPr>
              <a:t>O</a:t>
            </a:r>
            <a:r>
              <a:rPr lang="ru" sz="3000">
                <a:latin typeface="Roboto"/>
                <a:ea typeface="Roboto"/>
                <a:cs typeface="Roboto"/>
                <a:sym typeface="Roboto"/>
              </a:rPr>
              <a:t>, проникающая в стенд для титрования.</a:t>
            </a:r>
            <a:endParaRPr sz="30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3000">
                <a:latin typeface="Roboto"/>
                <a:ea typeface="Roboto"/>
                <a:cs typeface="Roboto"/>
                <a:sym typeface="Roboto"/>
              </a:rPr>
              <a:t>Оптимальные значения </a:t>
            </a:r>
            <a:r>
              <a:rPr b="1" lang="ru" sz="3000">
                <a:latin typeface="Roboto"/>
                <a:ea typeface="Roboto"/>
                <a:cs typeface="Roboto"/>
                <a:sym typeface="Roboto"/>
              </a:rPr>
              <a:t>дрейфа</a:t>
            </a:r>
            <a:r>
              <a:rPr lang="ru" sz="3000">
                <a:latin typeface="Roboto"/>
                <a:ea typeface="Roboto"/>
                <a:cs typeface="Roboto"/>
                <a:sym typeface="Roboto"/>
              </a:rPr>
              <a:t>:</a:t>
            </a:r>
            <a:endParaRPr sz="3000">
              <a:latin typeface="Roboto"/>
              <a:ea typeface="Roboto"/>
              <a:cs typeface="Roboto"/>
              <a:sym typeface="Roboto"/>
            </a:endParaRPr>
          </a:p>
          <a:p>
            <a:pPr indent="-419100" lvl="0" marL="457200" rtl="0" algn="l">
              <a:spcBef>
                <a:spcPts val="0"/>
              </a:spcBef>
              <a:spcAft>
                <a:spcPts val="0"/>
              </a:spcAft>
              <a:buSzPts val="3000"/>
              <a:buFont typeface="Roboto"/>
              <a:buChar char="●"/>
            </a:pPr>
            <a:r>
              <a:rPr lang="ru" sz="3000">
                <a:latin typeface="Roboto"/>
                <a:ea typeface="Roboto"/>
                <a:cs typeface="Roboto"/>
                <a:sym typeface="Roboto"/>
              </a:rPr>
              <a:t>волюметрия 20 мкг/мин</a:t>
            </a:r>
            <a:endParaRPr sz="3000">
              <a:latin typeface="Roboto"/>
              <a:ea typeface="Roboto"/>
              <a:cs typeface="Roboto"/>
              <a:sym typeface="Roboto"/>
            </a:endParaRPr>
          </a:p>
          <a:p>
            <a:pPr indent="-419100" lvl="0" marL="457200" rtl="0" algn="l">
              <a:spcBef>
                <a:spcPts val="0"/>
              </a:spcBef>
              <a:spcAft>
                <a:spcPts val="0"/>
              </a:spcAft>
              <a:buSzPts val="3000"/>
              <a:buFont typeface="Roboto"/>
              <a:buChar char="●"/>
            </a:pPr>
            <a:r>
              <a:rPr lang="ru" sz="3000">
                <a:latin typeface="Roboto"/>
                <a:ea typeface="Roboto"/>
                <a:cs typeface="Roboto"/>
                <a:sym typeface="Roboto"/>
              </a:rPr>
              <a:t>кулонометрия 5-10 мкг/ мин</a:t>
            </a:r>
            <a:endParaRPr sz="30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2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200">
              <a:latin typeface="Roboto"/>
              <a:ea typeface="Roboto"/>
              <a:cs typeface="Roboto"/>
              <a:sym typeface="Roboto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2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2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200"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24"/>
          <p:cNvSpPr txBox="1"/>
          <p:nvPr/>
        </p:nvSpPr>
        <p:spPr>
          <a:xfrm>
            <a:off x="1672800" y="1800900"/>
            <a:ext cx="5798400" cy="154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3600">
                <a:latin typeface="Roboto"/>
                <a:ea typeface="Roboto"/>
                <a:cs typeface="Roboto"/>
                <a:sym typeface="Roboto"/>
              </a:rPr>
              <a:t>Спасибо за внимание!</a:t>
            </a:r>
            <a:endParaRPr sz="3600"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4"/>
          <p:cNvSpPr txBox="1"/>
          <p:nvPr>
            <p:ph type="title"/>
          </p:nvPr>
        </p:nvSpPr>
        <p:spPr>
          <a:xfrm>
            <a:off x="311725" y="500925"/>
            <a:ext cx="8520600" cy="62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Правила пробоотбора</a:t>
            </a:r>
            <a:endParaRPr/>
          </a:p>
        </p:txBody>
      </p:sp>
      <p:sp>
        <p:nvSpPr>
          <p:cNvPr id="70" name="Google Shape;70;p14"/>
          <p:cNvSpPr txBox="1"/>
          <p:nvPr/>
        </p:nvSpPr>
        <p:spPr>
          <a:xfrm>
            <a:off x="311625" y="1361725"/>
            <a:ext cx="8520600" cy="361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71" name="Google Shape;71;p14"/>
          <p:cNvSpPr txBox="1"/>
          <p:nvPr/>
        </p:nvSpPr>
        <p:spPr>
          <a:xfrm>
            <a:off x="311725" y="1524550"/>
            <a:ext cx="6710700" cy="3448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191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3000"/>
              <a:buFont typeface="Roboto"/>
              <a:buAutoNum type="arabicPeriod"/>
            </a:pPr>
            <a:r>
              <a:rPr lang="ru" sz="3000">
                <a:latin typeface="Roboto"/>
                <a:ea typeface="Roboto"/>
                <a:cs typeface="Roboto"/>
                <a:sym typeface="Roboto"/>
              </a:rPr>
              <a:t>Представительность</a:t>
            </a:r>
            <a:endParaRPr sz="3000">
              <a:latin typeface="Roboto"/>
              <a:ea typeface="Roboto"/>
              <a:cs typeface="Roboto"/>
              <a:sym typeface="Roboto"/>
            </a:endParaRPr>
          </a:p>
          <a:p>
            <a:pPr indent="-4191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3000"/>
              <a:buFont typeface="Roboto"/>
              <a:buAutoNum type="arabicPeriod"/>
            </a:pPr>
            <a:r>
              <a:rPr lang="ru" sz="3000">
                <a:latin typeface="Roboto"/>
                <a:ea typeface="Roboto"/>
                <a:cs typeface="Roboto"/>
                <a:sym typeface="Roboto"/>
              </a:rPr>
              <a:t>Быстрый отбор</a:t>
            </a:r>
            <a:endParaRPr sz="3000">
              <a:latin typeface="Roboto"/>
              <a:ea typeface="Roboto"/>
              <a:cs typeface="Roboto"/>
              <a:sym typeface="Roboto"/>
            </a:endParaRPr>
          </a:p>
          <a:p>
            <a:pPr indent="-4191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3000"/>
              <a:buFont typeface="Roboto"/>
              <a:buAutoNum type="arabicPeriod"/>
            </a:pPr>
            <a:r>
              <a:rPr lang="ru" sz="3000">
                <a:latin typeface="Roboto"/>
                <a:ea typeface="Roboto"/>
                <a:cs typeface="Roboto"/>
                <a:sym typeface="Roboto"/>
              </a:rPr>
              <a:t>Гомогенност</a:t>
            </a:r>
            <a:r>
              <a:rPr lang="ru" sz="3000">
                <a:latin typeface="Roboto"/>
                <a:ea typeface="Roboto"/>
                <a:cs typeface="Roboto"/>
                <a:sym typeface="Roboto"/>
              </a:rPr>
              <a:t>ь</a:t>
            </a:r>
            <a:endParaRPr sz="30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latin typeface="Roboto"/>
              <a:ea typeface="Roboto"/>
              <a:cs typeface="Roboto"/>
              <a:sym typeface="Roboto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Roboto"/>
              <a:ea typeface="Roboto"/>
              <a:cs typeface="Roboto"/>
              <a:sym typeface="Roboto"/>
            </a:endParaRPr>
          </a:p>
        </p:txBody>
      </p:sp>
      <p:pic>
        <p:nvPicPr>
          <p:cNvPr id="72" name="Google Shape;72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779274" y="1920720"/>
            <a:ext cx="2053050" cy="19744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5"/>
          <p:cNvSpPr txBox="1"/>
          <p:nvPr>
            <p:ph type="title"/>
          </p:nvPr>
        </p:nvSpPr>
        <p:spPr>
          <a:xfrm>
            <a:off x="311725" y="500925"/>
            <a:ext cx="8520600" cy="62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Хранение проб</a:t>
            </a:r>
            <a:endParaRPr/>
          </a:p>
        </p:txBody>
      </p:sp>
      <p:sp>
        <p:nvSpPr>
          <p:cNvPr id="78" name="Google Shape;78;p15"/>
          <p:cNvSpPr txBox="1"/>
          <p:nvPr/>
        </p:nvSpPr>
        <p:spPr>
          <a:xfrm>
            <a:off x="311625" y="1361725"/>
            <a:ext cx="8520600" cy="361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79" name="Google Shape;79;p15"/>
          <p:cNvSpPr txBox="1"/>
          <p:nvPr/>
        </p:nvSpPr>
        <p:spPr>
          <a:xfrm>
            <a:off x="311725" y="1524550"/>
            <a:ext cx="8520600" cy="3448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3000">
                <a:latin typeface="Roboto"/>
                <a:ea typeface="Roboto"/>
                <a:cs typeface="Roboto"/>
                <a:sym typeface="Roboto"/>
              </a:rPr>
              <a:t>Пробы </a:t>
            </a:r>
            <a:r>
              <a:rPr lang="ru" sz="3000">
                <a:solidFill>
                  <a:srgbClr val="FF0000"/>
                </a:solidFill>
                <a:latin typeface="Roboto"/>
                <a:ea typeface="Roboto"/>
                <a:cs typeface="Roboto"/>
                <a:sym typeface="Roboto"/>
              </a:rPr>
              <a:t>не</a:t>
            </a:r>
            <a:r>
              <a:rPr lang="ru" sz="3000">
                <a:latin typeface="Roboto"/>
                <a:ea typeface="Roboto"/>
                <a:cs typeface="Roboto"/>
                <a:sym typeface="Roboto"/>
              </a:rPr>
              <a:t> хранить</a:t>
            </a:r>
            <a:endParaRPr sz="30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3000">
                <a:latin typeface="Roboto"/>
                <a:ea typeface="Roboto"/>
                <a:cs typeface="Roboto"/>
                <a:sym typeface="Roboto"/>
              </a:rPr>
              <a:t>Либо в ф</a:t>
            </a:r>
            <a:r>
              <a:rPr lang="ru" sz="3000">
                <a:latin typeface="Roboto"/>
                <a:ea typeface="Roboto"/>
                <a:cs typeface="Roboto"/>
                <a:sym typeface="Roboto"/>
              </a:rPr>
              <a:t>лаконах:</a:t>
            </a:r>
            <a:endParaRPr sz="3000">
              <a:latin typeface="Roboto"/>
              <a:ea typeface="Roboto"/>
              <a:cs typeface="Roboto"/>
              <a:sym typeface="Roboto"/>
            </a:endParaRPr>
          </a:p>
          <a:p>
            <a:pPr indent="-419100" lvl="0" marL="457200" rtl="0" algn="l">
              <a:spcBef>
                <a:spcPts val="0"/>
              </a:spcBef>
              <a:spcAft>
                <a:spcPts val="0"/>
              </a:spcAft>
              <a:buSzPts val="3000"/>
              <a:buFont typeface="Roboto"/>
              <a:buChar char="●"/>
            </a:pPr>
            <a:r>
              <a:rPr lang="ru" sz="3000">
                <a:latin typeface="Roboto"/>
                <a:ea typeface="Roboto"/>
                <a:cs typeface="Roboto"/>
                <a:sym typeface="Roboto"/>
              </a:rPr>
              <a:t>стеклянных</a:t>
            </a:r>
            <a:endParaRPr sz="3000">
              <a:latin typeface="Roboto"/>
              <a:ea typeface="Roboto"/>
              <a:cs typeface="Roboto"/>
              <a:sym typeface="Roboto"/>
            </a:endParaRPr>
          </a:p>
          <a:p>
            <a:pPr indent="-419100" lvl="0" marL="457200" rtl="0" algn="l">
              <a:spcBef>
                <a:spcPts val="0"/>
              </a:spcBef>
              <a:spcAft>
                <a:spcPts val="0"/>
              </a:spcAft>
              <a:buSzPts val="3000"/>
              <a:buFont typeface="Roboto"/>
              <a:buChar char="●"/>
            </a:pPr>
            <a:r>
              <a:rPr lang="ru" sz="3000">
                <a:latin typeface="Roboto"/>
                <a:ea typeface="Roboto"/>
                <a:cs typeface="Roboto"/>
                <a:sym typeface="Roboto"/>
              </a:rPr>
              <a:t>с узким горлышком</a:t>
            </a:r>
            <a:endParaRPr sz="3000">
              <a:latin typeface="Roboto"/>
              <a:ea typeface="Roboto"/>
              <a:cs typeface="Roboto"/>
              <a:sym typeface="Roboto"/>
            </a:endParaRPr>
          </a:p>
          <a:p>
            <a:pPr indent="-419100" lvl="0" marL="457200" rtl="0" algn="l">
              <a:spcBef>
                <a:spcPts val="0"/>
              </a:spcBef>
              <a:spcAft>
                <a:spcPts val="0"/>
              </a:spcAft>
              <a:buSzPts val="3000"/>
              <a:buFont typeface="Roboto"/>
              <a:buChar char="●"/>
            </a:pPr>
            <a:r>
              <a:rPr lang="ru" sz="3000">
                <a:latin typeface="Roboto"/>
                <a:ea typeface="Roboto"/>
                <a:cs typeface="Roboto"/>
                <a:sym typeface="Roboto"/>
              </a:rPr>
              <a:t>с септой</a:t>
            </a:r>
            <a:endParaRPr sz="3000">
              <a:latin typeface="Roboto"/>
              <a:ea typeface="Roboto"/>
              <a:cs typeface="Roboto"/>
              <a:sym typeface="Roboto"/>
            </a:endParaRPr>
          </a:p>
          <a:p>
            <a:pPr indent="-419100" lvl="0" marL="457200" rtl="0" algn="l">
              <a:spcBef>
                <a:spcPts val="0"/>
              </a:spcBef>
              <a:spcAft>
                <a:spcPts val="0"/>
              </a:spcAft>
              <a:buSzPts val="3000"/>
              <a:buFont typeface="Roboto"/>
              <a:buChar char="●"/>
            </a:pPr>
            <a:r>
              <a:rPr lang="ru" sz="3000">
                <a:latin typeface="Roboto"/>
                <a:ea typeface="Roboto"/>
                <a:cs typeface="Roboto"/>
                <a:sym typeface="Roboto"/>
              </a:rPr>
              <a:t>ополоснутые пробой</a:t>
            </a:r>
            <a:endParaRPr sz="30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500">
              <a:latin typeface="Roboto"/>
              <a:ea typeface="Roboto"/>
              <a:cs typeface="Roboto"/>
              <a:sym typeface="Roboto"/>
            </a:endParaRPr>
          </a:p>
        </p:txBody>
      </p:sp>
      <p:pic>
        <p:nvPicPr>
          <p:cNvPr id="80" name="Google Shape;80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473650" y="2143638"/>
            <a:ext cx="2419350" cy="20478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6"/>
          <p:cNvSpPr txBox="1"/>
          <p:nvPr>
            <p:ph type="title"/>
          </p:nvPr>
        </p:nvSpPr>
        <p:spPr>
          <a:xfrm>
            <a:off x="311725" y="500925"/>
            <a:ext cx="8520600" cy="62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Величина пробы</a:t>
            </a:r>
            <a:endParaRPr/>
          </a:p>
        </p:txBody>
      </p:sp>
      <p:sp>
        <p:nvSpPr>
          <p:cNvPr id="86" name="Google Shape;86;p16"/>
          <p:cNvSpPr txBox="1"/>
          <p:nvPr/>
        </p:nvSpPr>
        <p:spPr>
          <a:xfrm>
            <a:off x="311625" y="1361725"/>
            <a:ext cx="8520600" cy="361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87" name="Google Shape;87;p16"/>
          <p:cNvSpPr txBox="1"/>
          <p:nvPr/>
        </p:nvSpPr>
        <p:spPr>
          <a:xfrm>
            <a:off x="311725" y="1524550"/>
            <a:ext cx="8520600" cy="3448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2300">
                <a:latin typeface="Roboto"/>
                <a:ea typeface="Roboto"/>
                <a:cs typeface="Roboto"/>
                <a:sym typeface="Roboto"/>
              </a:rPr>
              <a:t>Факторы:</a:t>
            </a:r>
            <a:endParaRPr sz="2300">
              <a:latin typeface="Roboto"/>
              <a:ea typeface="Roboto"/>
              <a:cs typeface="Roboto"/>
              <a:sym typeface="Roboto"/>
            </a:endParaRPr>
          </a:p>
          <a:p>
            <a:pPr indent="-3746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300"/>
              <a:buFont typeface="Roboto"/>
              <a:buChar char="●"/>
            </a:pPr>
            <a:r>
              <a:rPr lang="ru" sz="2300">
                <a:latin typeface="Roboto"/>
                <a:ea typeface="Roboto"/>
                <a:cs typeface="Roboto"/>
                <a:sym typeface="Roboto"/>
              </a:rPr>
              <a:t>метод анализа </a:t>
            </a:r>
            <a:endParaRPr sz="2300">
              <a:latin typeface="Roboto"/>
              <a:ea typeface="Roboto"/>
              <a:cs typeface="Roboto"/>
              <a:sym typeface="Roboto"/>
            </a:endParaRPr>
          </a:p>
          <a:p>
            <a:pPr indent="-3746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300"/>
              <a:buFont typeface="Roboto"/>
              <a:buChar char="●"/>
            </a:pPr>
            <a:r>
              <a:rPr lang="ru" sz="2300">
                <a:latin typeface="Roboto"/>
                <a:ea typeface="Roboto"/>
                <a:cs typeface="Roboto"/>
                <a:sym typeface="Roboto"/>
              </a:rPr>
              <a:t>предполагаемое содержание воды</a:t>
            </a:r>
            <a:endParaRPr sz="2300">
              <a:latin typeface="Roboto"/>
              <a:ea typeface="Roboto"/>
              <a:cs typeface="Roboto"/>
              <a:sym typeface="Roboto"/>
            </a:endParaRPr>
          </a:p>
          <a:p>
            <a:pPr indent="-3746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300"/>
              <a:buFont typeface="Roboto"/>
              <a:buChar char="●"/>
            </a:pPr>
            <a:r>
              <a:rPr lang="ru" sz="2300">
                <a:latin typeface="Roboto"/>
                <a:ea typeface="Roboto"/>
                <a:cs typeface="Roboto"/>
                <a:sym typeface="Roboto"/>
              </a:rPr>
              <a:t>точность определения</a:t>
            </a:r>
            <a:endParaRPr sz="23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2300">
                <a:latin typeface="Roboto"/>
                <a:ea typeface="Roboto"/>
                <a:cs typeface="Roboto"/>
                <a:sym typeface="Roboto"/>
              </a:rPr>
              <a:t>Количество воды:</a:t>
            </a:r>
            <a:endParaRPr sz="2300">
              <a:latin typeface="Roboto"/>
              <a:ea typeface="Roboto"/>
              <a:cs typeface="Roboto"/>
              <a:sym typeface="Roboto"/>
            </a:endParaRPr>
          </a:p>
          <a:p>
            <a:pPr indent="-3746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300"/>
              <a:buFont typeface="Roboto"/>
              <a:buChar char="●"/>
            </a:pPr>
            <a:r>
              <a:rPr lang="ru" sz="2300">
                <a:latin typeface="Roboto"/>
                <a:ea typeface="Roboto"/>
                <a:cs typeface="Roboto"/>
                <a:sym typeface="Roboto"/>
              </a:rPr>
              <a:t>кулонометрия - от </a:t>
            </a:r>
            <a:r>
              <a:rPr i="1" lang="ru" sz="2300" u="sng">
                <a:latin typeface="Roboto"/>
                <a:ea typeface="Roboto"/>
                <a:cs typeface="Roboto"/>
                <a:sym typeface="Roboto"/>
              </a:rPr>
              <a:t>0,5</a:t>
            </a:r>
            <a:r>
              <a:rPr lang="ru" sz="2300">
                <a:latin typeface="Roboto"/>
                <a:ea typeface="Roboto"/>
                <a:cs typeface="Roboto"/>
                <a:sym typeface="Roboto"/>
              </a:rPr>
              <a:t> до </a:t>
            </a:r>
            <a:r>
              <a:rPr i="1" lang="ru" sz="2300" u="sng">
                <a:latin typeface="Roboto"/>
                <a:ea typeface="Roboto"/>
                <a:cs typeface="Roboto"/>
                <a:sym typeface="Roboto"/>
              </a:rPr>
              <a:t>2</a:t>
            </a:r>
            <a:r>
              <a:rPr lang="ru" sz="2300">
                <a:latin typeface="Roboto"/>
                <a:ea typeface="Roboto"/>
                <a:cs typeface="Roboto"/>
                <a:sym typeface="Roboto"/>
              </a:rPr>
              <a:t> мг.</a:t>
            </a:r>
            <a:endParaRPr sz="2300">
              <a:latin typeface="Roboto"/>
              <a:ea typeface="Roboto"/>
              <a:cs typeface="Roboto"/>
              <a:sym typeface="Roboto"/>
            </a:endParaRPr>
          </a:p>
          <a:p>
            <a:pPr indent="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2300">
                <a:latin typeface="Roboto"/>
                <a:ea typeface="Roboto"/>
                <a:cs typeface="Roboto"/>
                <a:sym typeface="Roboto"/>
              </a:rPr>
              <a:t>Предел обнаружения </a:t>
            </a:r>
            <a:r>
              <a:rPr i="1" lang="ru" sz="2300" u="sng">
                <a:latin typeface="Roboto"/>
                <a:ea typeface="Roboto"/>
                <a:cs typeface="Roboto"/>
                <a:sym typeface="Roboto"/>
              </a:rPr>
              <a:t>10-50</a:t>
            </a:r>
            <a:r>
              <a:rPr lang="ru" sz="2300">
                <a:latin typeface="Roboto"/>
                <a:ea typeface="Roboto"/>
                <a:cs typeface="Roboto"/>
                <a:sym typeface="Roboto"/>
              </a:rPr>
              <a:t> мкг.</a:t>
            </a:r>
            <a:endParaRPr sz="2300">
              <a:latin typeface="Roboto"/>
              <a:ea typeface="Roboto"/>
              <a:cs typeface="Roboto"/>
              <a:sym typeface="Roboto"/>
            </a:endParaRPr>
          </a:p>
          <a:p>
            <a:pPr indent="-3746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300"/>
              <a:buFont typeface="Roboto"/>
              <a:buChar char="●"/>
            </a:pPr>
            <a:r>
              <a:rPr lang="ru" sz="2300">
                <a:latin typeface="Roboto"/>
                <a:ea typeface="Roboto"/>
                <a:cs typeface="Roboto"/>
                <a:sym typeface="Roboto"/>
              </a:rPr>
              <a:t>волюметрия - </a:t>
            </a:r>
            <a:r>
              <a:rPr i="1" lang="ru" sz="2300" u="sng">
                <a:latin typeface="Roboto"/>
                <a:ea typeface="Roboto"/>
                <a:cs typeface="Roboto"/>
                <a:sym typeface="Roboto"/>
              </a:rPr>
              <a:t>10</a:t>
            </a:r>
            <a:r>
              <a:rPr lang="ru" sz="2300">
                <a:latin typeface="Roboto"/>
                <a:ea typeface="Roboto"/>
                <a:cs typeface="Roboto"/>
                <a:sym typeface="Roboto"/>
              </a:rPr>
              <a:t> мг.</a:t>
            </a:r>
            <a:endParaRPr sz="2300">
              <a:latin typeface="Roboto"/>
              <a:ea typeface="Roboto"/>
              <a:cs typeface="Roboto"/>
              <a:sym typeface="Roboto"/>
            </a:endParaRPr>
          </a:p>
        </p:txBody>
      </p:sp>
      <p:pic>
        <p:nvPicPr>
          <p:cNvPr id="88" name="Google Shape;88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715000" y="1595438"/>
            <a:ext cx="3429000" cy="19526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7"/>
          <p:cNvSpPr txBox="1"/>
          <p:nvPr>
            <p:ph type="title"/>
          </p:nvPr>
        </p:nvSpPr>
        <p:spPr>
          <a:xfrm>
            <a:off x="311725" y="500925"/>
            <a:ext cx="8520600" cy="62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Ввод пробы. Жидкие пробы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4" name="Google Shape;94;p17"/>
          <p:cNvSpPr txBox="1"/>
          <p:nvPr/>
        </p:nvSpPr>
        <p:spPr>
          <a:xfrm>
            <a:off x="311625" y="1361725"/>
            <a:ext cx="6467400" cy="361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95" name="Google Shape;95;p17"/>
          <p:cNvSpPr txBox="1"/>
          <p:nvPr/>
        </p:nvSpPr>
        <p:spPr>
          <a:xfrm>
            <a:off x="311625" y="1524625"/>
            <a:ext cx="6667200" cy="3448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19100" lvl="0" marL="457200" rtl="0" algn="l">
              <a:spcBef>
                <a:spcPts val="0"/>
              </a:spcBef>
              <a:spcAft>
                <a:spcPts val="0"/>
              </a:spcAft>
              <a:buSzPts val="3000"/>
              <a:buFont typeface="Roboto"/>
              <a:buAutoNum type="arabicPeriod"/>
            </a:pPr>
            <a:r>
              <a:rPr lang="ru" sz="3000">
                <a:latin typeface="Roboto"/>
                <a:ea typeface="Roboto"/>
                <a:cs typeface="Roboto"/>
                <a:sym typeface="Roboto"/>
              </a:rPr>
              <a:t>Высокое содержание H</a:t>
            </a:r>
            <a:r>
              <a:rPr baseline="-25000" lang="ru" sz="3000">
                <a:latin typeface="Roboto"/>
                <a:ea typeface="Roboto"/>
                <a:cs typeface="Roboto"/>
                <a:sym typeface="Roboto"/>
              </a:rPr>
              <a:t>2</a:t>
            </a:r>
            <a:r>
              <a:rPr lang="ru" sz="3000">
                <a:latin typeface="Roboto"/>
                <a:ea typeface="Roboto"/>
                <a:cs typeface="Roboto"/>
                <a:sym typeface="Roboto"/>
              </a:rPr>
              <a:t>O - шприц 1мл  </a:t>
            </a:r>
            <a:endParaRPr sz="3000">
              <a:latin typeface="Roboto"/>
              <a:ea typeface="Roboto"/>
              <a:cs typeface="Roboto"/>
              <a:sym typeface="Roboto"/>
            </a:endParaRPr>
          </a:p>
          <a:p>
            <a:pPr indent="-419100" lvl="0" marL="457200" rtl="0" algn="l">
              <a:spcBef>
                <a:spcPts val="0"/>
              </a:spcBef>
              <a:spcAft>
                <a:spcPts val="0"/>
              </a:spcAft>
              <a:buSzPts val="3000"/>
              <a:buFont typeface="Roboto"/>
              <a:buAutoNum type="arabicPeriod"/>
            </a:pPr>
            <a:r>
              <a:rPr lang="ru" sz="3000">
                <a:latin typeface="Roboto"/>
                <a:ea typeface="Roboto"/>
                <a:cs typeface="Roboto"/>
                <a:sym typeface="Roboto"/>
              </a:rPr>
              <a:t>Низкое </a:t>
            </a:r>
            <a:r>
              <a:rPr lang="ru" sz="3000">
                <a:latin typeface="Roboto"/>
                <a:ea typeface="Roboto"/>
                <a:cs typeface="Roboto"/>
                <a:sym typeface="Roboto"/>
              </a:rPr>
              <a:t>содержание H</a:t>
            </a:r>
            <a:r>
              <a:rPr baseline="-25000" lang="ru" sz="3000">
                <a:latin typeface="Roboto"/>
                <a:ea typeface="Roboto"/>
                <a:cs typeface="Roboto"/>
                <a:sym typeface="Roboto"/>
              </a:rPr>
              <a:t>2</a:t>
            </a:r>
            <a:r>
              <a:rPr lang="ru" sz="3000">
                <a:latin typeface="Roboto"/>
                <a:ea typeface="Roboto"/>
                <a:cs typeface="Roboto"/>
                <a:sym typeface="Roboto"/>
              </a:rPr>
              <a:t>O - </a:t>
            </a:r>
            <a:r>
              <a:rPr lang="ru" sz="3000">
                <a:latin typeface="Roboto"/>
                <a:ea typeface="Roboto"/>
                <a:cs typeface="Roboto"/>
                <a:sym typeface="Roboto"/>
              </a:rPr>
              <a:t>шприц 1 или 10 мл.</a:t>
            </a:r>
            <a:endParaRPr sz="3000">
              <a:latin typeface="Roboto"/>
              <a:ea typeface="Roboto"/>
              <a:cs typeface="Roboto"/>
              <a:sym typeface="Roboto"/>
            </a:endParaRPr>
          </a:p>
          <a:p>
            <a:pPr indent="-419100" lvl="0" marL="457200" rtl="0" algn="l">
              <a:spcBef>
                <a:spcPts val="0"/>
              </a:spcBef>
              <a:spcAft>
                <a:spcPts val="0"/>
              </a:spcAft>
              <a:buSzPts val="3000"/>
              <a:buFont typeface="Roboto"/>
              <a:buAutoNum type="arabicPeriod"/>
            </a:pPr>
            <a:r>
              <a:rPr lang="ru" sz="3000">
                <a:latin typeface="Roboto"/>
                <a:ea typeface="Roboto"/>
                <a:cs typeface="Roboto"/>
                <a:sym typeface="Roboto"/>
              </a:rPr>
              <a:t>Вязкие пробы - шприц 5 или 10 мл с толстой иглой</a:t>
            </a:r>
            <a:endParaRPr sz="30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200">
              <a:latin typeface="Roboto"/>
              <a:ea typeface="Roboto"/>
              <a:cs typeface="Roboto"/>
              <a:sym typeface="Roboto"/>
            </a:endParaRPr>
          </a:p>
        </p:txBody>
      </p:sp>
      <p:pic>
        <p:nvPicPr>
          <p:cNvPr id="96" name="Google Shape;96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10800000">
            <a:off x="6779025" y="1524624"/>
            <a:ext cx="2258850" cy="30118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8"/>
          <p:cNvSpPr txBox="1"/>
          <p:nvPr>
            <p:ph type="title"/>
          </p:nvPr>
        </p:nvSpPr>
        <p:spPr>
          <a:xfrm>
            <a:off x="311725" y="500925"/>
            <a:ext cx="8520600" cy="62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Ввод пробы. Твёрдые пробы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2" name="Google Shape;102;p18"/>
          <p:cNvSpPr txBox="1"/>
          <p:nvPr/>
        </p:nvSpPr>
        <p:spPr>
          <a:xfrm>
            <a:off x="311625" y="1361725"/>
            <a:ext cx="8520600" cy="361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03" name="Google Shape;103;p18"/>
          <p:cNvSpPr txBox="1"/>
          <p:nvPr/>
        </p:nvSpPr>
        <p:spPr>
          <a:xfrm>
            <a:off x="311625" y="1524625"/>
            <a:ext cx="8520600" cy="3448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3000">
                <a:latin typeface="Roboto"/>
                <a:ea typeface="Roboto"/>
                <a:cs typeface="Roboto"/>
                <a:sym typeface="Roboto"/>
              </a:rPr>
              <a:t>Кулонометрия </a:t>
            </a:r>
            <a:r>
              <a:rPr lang="ru" sz="3000">
                <a:latin typeface="Roboto"/>
                <a:ea typeface="Roboto"/>
                <a:cs typeface="Roboto"/>
                <a:sym typeface="Roboto"/>
              </a:rPr>
              <a:t>- пробы </a:t>
            </a:r>
            <a:r>
              <a:rPr lang="ru" sz="3000">
                <a:solidFill>
                  <a:srgbClr val="FF0000"/>
                </a:solidFill>
                <a:latin typeface="Roboto"/>
                <a:ea typeface="Roboto"/>
                <a:cs typeface="Roboto"/>
                <a:sym typeface="Roboto"/>
              </a:rPr>
              <a:t>не</a:t>
            </a:r>
            <a:r>
              <a:rPr lang="ru" sz="3000">
                <a:latin typeface="Roboto"/>
                <a:ea typeface="Roboto"/>
                <a:cs typeface="Roboto"/>
                <a:sym typeface="Roboto"/>
              </a:rPr>
              <a:t> вносить прямо в ячейку </a:t>
            </a:r>
            <a:endParaRPr sz="30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3000">
                <a:latin typeface="Roboto"/>
                <a:ea typeface="Roboto"/>
                <a:cs typeface="Roboto"/>
                <a:sym typeface="Roboto"/>
              </a:rPr>
              <a:t>Пробоподготовка:</a:t>
            </a:r>
            <a:endParaRPr sz="3000">
              <a:latin typeface="Roboto"/>
              <a:ea typeface="Roboto"/>
              <a:cs typeface="Roboto"/>
              <a:sym typeface="Roboto"/>
            </a:endParaRPr>
          </a:p>
          <a:p>
            <a:pPr indent="-419100" lvl="0" marL="457200" rtl="0" algn="l">
              <a:spcBef>
                <a:spcPts val="0"/>
              </a:spcBef>
              <a:spcAft>
                <a:spcPts val="0"/>
              </a:spcAft>
              <a:buSzPts val="3000"/>
              <a:buFont typeface="Roboto"/>
              <a:buChar char="●"/>
            </a:pPr>
            <a:r>
              <a:rPr lang="ru" sz="3000">
                <a:latin typeface="Roboto"/>
                <a:ea typeface="Roboto"/>
                <a:cs typeface="Roboto"/>
                <a:sym typeface="Roboto"/>
              </a:rPr>
              <a:t>экстракция</a:t>
            </a:r>
            <a:endParaRPr sz="3000">
              <a:latin typeface="Roboto"/>
              <a:ea typeface="Roboto"/>
              <a:cs typeface="Roboto"/>
              <a:sym typeface="Roboto"/>
            </a:endParaRPr>
          </a:p>
          <a:p>
            <a:pPr indent="-419100" lvl="0" marL="457200" rtl="0" algn="l">
              <a:spcBef>
                <a:spcPts val="0"/>
              </a:spcBef>
              <a:spcAft>
                <a:spcPts val="0"/>
              </a:spcAft>
              <a:buSzPts val="3000"/>
              <a:buFont typeface="Roboto"/>
              <a:buChar char="●"/>
            </a:pPr>
            <a:r>
              <a:rPr lang="ru" sz="3000">
                <a:latin typeface="Roboto"/>
                <a:ea typeface="Roboto"/>
                <a:cs typeface="Roboto"/>
                <a:sym typeface="Roboto"/>
              </a:rPr>
              <a:t>растворение</a:t>
            </a:r>
            <a:endParaRPr sz="3000">
              <a:latin typeface="Roboto"/>
              <a:ea typeface="Roboto"/>
              <a:cs typeface="Roboto"/>
              <a:sym typeface="Roboto"/>
            </a:endParaRPr>
          </a:p>
          <a:p>
            <a:pPr indent="-419100" lvl="0" marL="457200" rtl="0" algn="l">
              <a:spcBef>
                <a:spcPts val="0"/>
              </a:spcBef>
              <a:spcAft>
                <a:spcPts val="0"/>
              </a:spcAft>
              <a:buSzPts val="3000"/>
              <a:buFont typeface="Roboto"/>
              <a:buChar char="●"/>
            </a:pPr>
            <a:r>
              <a:rPr lang="ru" sz="3000">
                <a:latin typeface="Roboto"/>
                <a:ea typeface="Roboto"/>
                <a:cs typeface="Roboto"/>
                <a:sym typeface="Roboto"/>
              </a:rPr>
              <a:t>сушильная печь</a:t>
            </a:r>
            <a:endParaRPr sz="3000">
              <a:latin typeface="Roboto"/>
              <a:ea typeface="Roboto"/>
              <a:cs typeface="Roboto"/>
              <a:sym typeface="Roboto"/>
            </a:endParaRPr>
          </a:p>
        </p:txBody>
      </p:sp>
      <p:pic>
        <p:nvPicPr>
          <p:cNvPr id="104" name="Google Shape;104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812900" y="2426688"/>
            <a:ext cx="2019326" cy="237293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19"/>
          <p:cNvSpPr txBox="1"/>
          <p:nvPr>
            <p:ph type="title"/>
          </p:nvPr>
        </p:nvSpPr>
        <p:spPr>
          <a:xfrm>
            <a:off x="311725" y="500925"/>
            <a:ext cx="8520600" cy="62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Ввод пробы. Твёрдые пробы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0" name="Google Shape;110;p19"/>
          <p:cNvSpPr txBox="1"/>
          <p:nvPr/>
        </p:nvSpPr>
        <p:spPr>
          <a:xfrm>
            <a:off x="311625" y="1361725"/>
            <a:ext cx="8520600" cy="361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11" name="Google Shape;111;p19"/>
          <p:cNvSpPr txBox="1"/>
          <p:nvPr/>
        </p:nvSpPr>
        <p:spPr>
          <a:xfrm>
            <a:off x="311625" y="1524625"/>
            <a:ext cx="8520600" cy="3448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3000">
                <a:latin typeface="Roboto"/>
                <a:ea typeface="Roboto"/>
                <a:cs typeface="Roboto"/>
                <a:sym typeface="Roboto"/>
              </a:rPr>
              <a:t>Волюметрия</a:t>
            </a:r>
            <a:r>
              <a:rPr lang="ru" sz="3000">
                <a:latin typeface="Roboto"/>
                <a:ea typeface="Roboto"/>
                <a:cs typeface="Roboto"/>
                <a:sym typeface="Roboto"/>
              </a:rPr>
              <a:t> - пробы можно вводить прямо в ячейку</a:t>
            </a:r>
            <a:endParaRPr sz="30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3000">
                <a:latin typeface="Roboto"/>
                <a:ea typeface="Roboto"/>
                <a:cs typeface="Roboto"/>
                <a:sym typeface="Roboto"/>
              </a:rPr>
              <a:t>Хрупкие/твердые</a:t>
            </a:r>
            <a:r>
              <a:rPr lang="ru" sz="3000">
                <a:latin typeface="Roboto"/>
                <a:ea typeface="Roboto"/>
                <a:cs typeface="Roboto"/>
                <a:sym typeface="Roboto"/>
              </a:rPr>
              <a:t>:</a:t>
            </a:r>
            <a:endParaRPr sz="3000">
              <a:latin typeface="Roboto"/>
              <a:ea typeface="Roboto"/>
              <a:cs typeface="Roboto"/>
              <a:sym typeface="Roboto"/>
            </a:endParaRPr>
          </a:p>
          <a:p>
            <a:pPr indent="-419100" lvl="0" marL="457200" rtl="0" algn="l">
              <a:spcBef>
                <a:spcPts val="0"/>
              </a:spcBef>
              <a:spcAft>
                <a:spcPts val="0"/>
              </a:spcAft>
              <a:buSzPts val="3000"/>
              <a:buFont typeface="Roboto"/>
              <a:buChar char="●"/>
            </a:pPr>
            <a:r>
              <a:rPr lang="ru" sz="3000">
                <a:latin typeface="Roboto"/>
                <a:ea typeface="Roboto"/>
                <a:cs typeface="Roboto"/>
                <a:sym typeface="Roboto"/>
              </a:rPr>
              <a:t>аналитическая мельница</a:t>
            </a:r>
            <a:endParaRPr sz="3000">
              <a:latin typeface="Roboto"/>
              <a:ea typeface="Roboto"/>
              <a:cs typeface="Roboto"/>
              <a:sym typeface="Roboto"/>
            </a:endParaRPr>
          </a:p>
          <a:p>
            <a:pPr indent="-419100" lvl="0" marL="457200" rtl="0" algn="l">
              <a:spcBef>
                <a:spcPts val="0"/>
              </a:spcBef>
              <a:spcAft>
                <a:spcPts val="0"/>
              </a:spcAft>
              <a:buSzPts val="3000"/>
              <a:buFont typeface="Roboto"/>
              <a:buChar char="●"/>
            </a:pPr>
            <a:r>
              <a:rPr lang="ru" sz="3000">
                <a:latin typeface="Roboto"/>
                <a:ea typeface="Roboto"/>
                <a:cs typeface="Roboto"/>
                <a:sym typeface="Roboto"/>
              </a:rPr>
              <a:t>лодочка</a:t>
            </a:r>
            <a:endParaRPr sz="30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200">
              <a:latin typeface="Roboto"/>
              <a:ea typeface="Roboto"/>
              <a:cs typeface="Roboto"/>
              <a:sym typeface="Roboto"/>
            </a:endParaRPr>
          </a:p>
        </p:txBody>
      </p:sp>
      <p:pic>
        <p:nvPicPr>
          <p:cNvPr id="112" name="Google Shape;112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567400" y="2708500"/>
            <a:ext cx="2264925" cy="22649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20"/>
          <p:cNvSpPr txBox="1"/>
          <p:nvPr>
            <p:ph type="title"/>
          </p:nvPr>
        </p:nvSpPr>
        <p:spPr>
          <a:xfrm>
            <a:off x="311725" y="500925"/>
            <a:ext cx="8520600" cy="62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Ввод пробы. Твёрдые пробы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8" name="Google Shape;118;p20"/>
          <p:cNvSpPr txBox="1"/>
          <p:nvPr/>
        </p:nvSpPr>
        <p:spPr>
          <a:xfrm>
            <a:off x="311625" y="1361725"/>
            <a:ext cx="8520600" cy="361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19" name="Google Shape;119;p20"/>
          <p:cNvSpPr txBox="1"/>
          <p:nvPr/>
        </p:nvSpPr>
        <p:spPr>
          <a:xfrm>
            <a:off x="311625" y="1524625"/>
            <a:ext cx="6911400" cy="3448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3000">
                <a:latin typeface="Roboto"/>
                <a:ea typeface="Roboto"/>
                <a:cs typeface="Roboto"/>
                <a:sym typeface="Roboto"/>
              </a:rPr>
              <a:t>Тонкоизмельченные/пылевидные:</a:t>
            </a:r>
            <a:endParaRPr b="1" sz="3000">
              <a:latin typeface="Roboto"/>
              <a:ea typeface="Roboto"/>
              <a:cs typeface="Roboto"/>
              <a:sym typeface="Roboto"/>
            </a:endParaRPr>
          </a:p>
          <a:p>
            <a:pPr indent="-419100" lvl="0" marL="457200" rtl="0" algn="l">
              <a:spcBef>
                <a:spcPts val="0"/>
              </a:spcBef>
              <a:spcAft>
                <a:spcPts val="0"/>
              </a:spcAft>
              <a:buSzPts val="3000"/>
              <a:buFont typeface="Roboto"/>
              <a:buChar char="●"/>
            </a:pPr>
            <a:r>
              <a:rPr lang="ru" sz="3000">
                <a:latin typeface="Roboto"/>
                <a:ea typeface="Roboto"/>
                <a:cs typeface="Roboto"/>
                <a:sym typeface="Roboto"/>
              </a:rPr>
              <a:t>лодочка с трубочкой</a:t>
            </a:r>
            <a:endParaRPr sz="30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3000">
                <a:latin typeface="Roboto"/>
                <a:ea typeface="Roboto"/>
                <a:cs typeface="Roboto"/>
                <a:sym typeface="Roboto"/>
              </a:rPr>
              <a:t>Тонкоизмельченные с очень низким содержанием H</a:t>
            </a:r>
            <a:r>
              <a:rPr b="1" baseline="-25000" lang="ru" sz="3000">
                <a:latin typeface="Roboto"/>
                <a:ea typeface="Roboto"/>
                <a:cs typeface="Roboto"/>
                <a:sym typeface="Roboto"/>
              </a:rPr>
              <a:t>2</a:t>
            </a:r>
            <a:r>
              <a:rPr b="1" lang="ru" sz="3000">
                <a:latin typeface="Roboto"/>
                <a:ea typeface="Roboto"/>
                <a:cs typeface="Roboto"/>
                <a:sym typeface="Roboto"/>
              </a:rPr>
              <a:t>O:</a:t>
            </a:r>
            <a:endParaRPr b="1" sz="3000">
              <a:latin typeface="Roboto"/>
              <a:ea typeface="Roboto"/>
              <a:cs typeface="Roboto"/>
              <a:sym typeface="Roboto"/>
            </a:endParaRPr>
          </a:p>
          <a:p>
            <a:pPr indent="-419100" lvl="0" marL="457200" rtl="0" algn="l">
              <a:spcBef>
                <a:spcPts val="0"/>
              </a:spcBef>
              <a:spcAft>
                <a:spcPts val="0"/>
              </a:spcAft>
              <a:buSzPts val="3000"/>
              <a:buFont typeface="Roboto"/>
              <a:buChar char="●"/>
            </a:pPr>
            <a:r>
              <a:rPr lang="ru" sz="3000">
                <a:latin typeface="Roboto"/>
                <a:ea typeface="Roboto"/>
                <a:cs typeface="Roboto"/>
                <a:sym typeface="Roboto"/>
              </a:rPr>
              <a:t>сухой контейнер, либо экстракция</a:t>
            </a:r>
            <a:endParaRPr sz="30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200">
              <a:latin typeface="Roboto"/>
              <a:ea typeface="Roboto"/>
              <a:cs typeface="Roboto"/>
              <a:sym typeface="Roboto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2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2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200">
              <a:latin typeface="Roboto"/>
              <a:ea typeface="Roboto"/>
              <a:cs typeface="Roboto"/>
              <a:sym typeface="Roboto"/>
            </a:endParaRPr>
          </a:p>
        </p:txBody>
      </p:sp>
      <p:pic>
        <p:nvPicPr>
          <p:cNvPr id="120" name="Google Shape;120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010400" y="1939338"/>
            <a:ext cx="2133600" cy="26193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21"/>
          <p:cNvSpPr txBox="1"/>
          <p:nvPr>
            <p:ph type="title"/>
          </p:nvPr>
        </p:nvSpPr>
        <p:spPr>
          <a:xfrm>
            <a:off x="311725" y="500925"/>
            <a:ext cx="8520600" cy="62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Ввод пробы. Твёрдые пробы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6" name="Google Shape;126;p21"/>
          <p:cNvSpPr txBox="1"/>
          <p:nvPr/>
        </p:nvSpPr>
        <p:spPr>
          <a:xfrm>
            <a:off x="279775" y="1361725"/>
            <a:ext cx="8520600" cy="361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27" name="Google Shape;127;p21"/>
          <p:cNvSpPr txBox="1"/>
          <p:nvPr/>
        </p:nvSpPr>
        <p:spPr>
          <a:xfrm>
            <a:off x="311725" y="1443175"/>
            <a:ext cx="6894000" cy="3448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2700">
                <a:latin typeface="Roboto"/>
                <a:ea typeface="Roboto"/>
                <a:cs typeface="Roboto"/>
                <a:sym typeface="Roboto"/>
              </a:rPr>
              <a:t>Мягкие (твёрдые) жирные :</a:t>
            </a:r>
            <a:endParaRPr b="1" sz="2700">
              <a:latin typeface="Roboto"/>
              <a:ea typeface="Roboto"/>
              <a:cs typeface="Roboto"/>
              <a:sym typeface="Roboto"/>
            </a:endParaRPr>
          </a:p>
          <a:p>
            <a:pPr indent="-400050" lvl="0" marL="457200" rtl="0" algn="l">
              <a:spcBef>
                <a:spcPts val="0"/>
              </a:spcBef>
              <a:spcAft>
                <a:spcPts val="0"/>
              </a:spcAft>
              <a:buSzPts val="2700"/>
              <a:buFont typeface="Roboto"/>
              <a:buChar char="●"/>
            </a:pPr>
            <a:r>
              <a:rPr lang="ru" sz="2700">
                <a:latin typeface="Roboto"/>
                <a:ea typeface="Roboto"/>
                <a:cs typeface="Roboto"/>
                <a:sym typeface="Roboto"/>
              </a:rPr>
              <a:t>измельчаются, вносятся шпателем</a:t>
            </a:r>
            <a:endParaRPr sz="27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2700">
                <a:latin typeface="Roboto"/>
                <a:ea typeface="Roboto"/>
                <a:cs typeface="Roboto"/>
                <a:sym typeface="Roboto"/>
              </a:rPr>
              <a:t>Неоднородные - </a:t>
            </a:r>
            <a:r>
              <a:rPr lang="ru" sz="2700">
                <a:latin typeface="Roboto"/>
                <a:ea typeface="Roboto"/>
                <a:cs typeface="Roboto"/>
                <a:sym typeface="Roboto"/>
              </a:rPr>
              <a:t>гомогенизация </a:t>
            </a:r>
            <a:endParaRPr sz="27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2700">
                <a:latin typeface="Roboto"/>
                <a:ea typeface="Roboto"/>
                <a:cs typeface="Roboto"/>
                <a:sym typeface="Roboto"/>
              </a:rPr>
              <a:t>Воскообразные :</a:t>
            </a:r>
            <a:endParaRPr b="1" sz="2700">
              <a:latin typeface="Roboto"/>
              <a:ea typeface="Roboto"/>
              <a:cs typeface="Roboto"/>
              <a:sym typeface="Roboto"/>
            </a:endParaRPr>
          </a:p>
          <a:p>
            <a:pPr indent="-400050" lvl="0" marL="457200" rtl="0" algn="l">
              <a:spcBef>
                <a:spcPts val="0"/>
              </a:spcBef>
              <a:spcAft>
                <a:spcPts val="0"/>
              </a:spcAft>
              <a:buSzPts val="2700"/>
              <a:buFont typeface="Roboto"/>
              <a:buChar char="●"/>
            </a:pPr>
            <a:r>
              <a:rPr lang="ru" sz="2700">
                <a:latin typeface="Roboto"/>
                <a:ea typeface="Roboto"/>
                <a:cs typeface="Roboto"/>
                <a:sym typeface="Roboto"/>
              </a:rPr>
              <a:t>растопить при 50 °C  и </a:t>
            </a:r>
            <a:endParaRPr sz="2700">
              <a:latin typeface="Roboto"/>
              <a:ea typeface="Roboto"/>
              <a:cs typeface="Roboto"/>
              <a:sym typeface="Roboto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700">
                <a:latin typeface="Roboto"/>
                <a:ea typeface="Roboto"/>
                <a:cs typeface="Roboto"/>
                <a:sym typeface="Roboto"/>
              </a:rPr>
              <a:t>ввести в шприц</a:t>
            </a:r>
            <a:endParaRPr sz="2700">
              <a:latin typeface="Roboto"/>
              <a:ea typeface="Roboto"/>
              <a:cs typeface="Roboto"/>
              <a:sym typeface="Roboto"/>
            </a:endParaRPr>
          </a:p>
          <a:p>
            <a:pPr indent="-400050" lvl="0" marL="457200" rtl="0" algn="l">
              <a:spcBef>
                <a:spcPts val="0"/>
              </a:spcBef>
              <a:spcAft>
                <a:spcPts val="0"/>
              </a:spcAft>
              <a:buSzPts val="2700"/>
              <a:buFont typeface="Roboto"/>
              <a:buChar char="●"/>
            </a:pPr>
            <a:r>
              <a:rPr lang="ru" sz="2700">
                <a:latin typeface="Roboto"/>
                <a:ea typeface="Roboto"/>
                <a:cs typeface="Roboto"/>
                <a:sym typeface="Roboto"/>
              </a:rPr>
              <a:t>шприц греется параллельно </a:t>
            </a:r>
            <a:endParaRPr sz="27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900">
              <a:latin typeface="Roboto"/>
              <a:ea typeface="Roboto"/>
              <a:cs typeface="Roboto"/>
              <a:sym typeface="Roboto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9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9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900">
              <a:latin typeface="Roboto"/>
              <a:ea typeface="Roboto"/>
              <a:cs typeface="Roboto"/>
              <a:sym typeface="Roboto"/>
            </a:endParaRPr>
          </a:p>
        </p:txBody>
      </p:sp>
      <p:pic>
        <p:nvPicPr>
          <p:cNvPr id="128" name="Google Shape;128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682125" y="2571738"/>
            <a:ext cx="3302550" cy="16383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Paradigm">
  <a:themeElements>
    <a:clrScheme name="Paradigm">
      <a:dk1>
        <a:srgbClr val="31394D"/>
      </a:dk1>
      <a:lt1>
        <a:srgbClr val="FFFFFF"/>
      </a:lt1>
      <a:dk2>
        <a:srgbClr val="666666"/>
      </a:dk2>
      <a:lt2>
        <a:srgbClr val="626B73"/>
      </a:lt2>
      <a:accent1>
        <a:srgbClr val="002F4A"/>
      </a:accent1>
      <a:accent2>
        <a:srgbClr val="D9C4B1"/>
      </a:accent2>
      <a:accent3>
        <a:srgbClr val="EDE3DA"/>
      </a:accent3>
      <a:accent4>
        <a:srgbClr val="B85741"/>
      </a:accent4>
      <a:accent5>
        <a:srgbClr val="009384"/>
      </a:accent5>
      <a:accent6>
        <a:srgbClr val="D0F6FF"/>
      </a:accent6>
      <a:hlink>
        <a:srgbClr val="009384"/>
      </a:hlink>
      <a:folHlink>
        <a:srgbClr val="00938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