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Roboto"/>
      <p:regular r:id="rId18"/>
      <p:bold r:id="rId19"/>
      <p:italic r:id="rId20"/>
      <p:boldItalic r:id="rId21"/>
    </p:embeddedFont>
    <p:embeddedFont>
      <p:font typeface="Merriweather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22" Type="http://schemas.openxmlformats.org/officeDocument/2006/relationships/font" Target="fonts/Merriweather-regular.fntdata"/><Relationship Id="rId21" Type="http://schemas.openxmlformats.org/officeDocument/2006/relationships/font" Target="fonts/Roboto-boldItalic.fntdata"/><Relationship Id="rId24" Type="http://schemas.openxmlformats.org/officeDocument/2006/relationships/font" Target="fonts/Merriweather-italic.fntdata"/><Relationship Id="rId23" Type="http://schemas.openxmlformats.org/officeDocument/2006/relationships/font" Target="fonts/Merriweather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Merriweather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Roboto-bold.fntdata"/><Relationship Id="rId1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986748c268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986748c268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986748c268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986748c268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986748c268_0_1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986748c268_0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986748c268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986748c268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986748c268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986748c268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986748c268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986748c268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986748c268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986748c268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986748c268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986748c268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86748c268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86748c268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986748c268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986748c268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986748c268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986748c268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0" y="539725"/>
            <a:ext cx="8520600" cy="20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000000"/>
                </a:solidFill>
              </a:rPr>
              <a:t>Титрование методом Карла Фишера.</a:t>
            </a:r>
            <a:endParaRPr sz="34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000000"/>
                </a:solidFill>
              </a:rPr>
              <a:t>Надлежащая работа с пробами.</a:t>
            </a:r>
            <a:endParaRPr sz="3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Влияние атмосферной влажности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2"/>
          <p:cNvSpPr txBox="1"/>
          <p:nvPr/>
        </p:nvSpPr>
        <p:spPr>
          <a:xfrm>
            <a:off x="311625" y="1361725"/>
            <a:ext cx="8520600" cy="3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5" name="Google Shape;135;p22"/>
          <p:cNvSpPr txBox="1"/>
          <p:nvPr/>
        </p:nvSpPr>
        <p:spPr>
          <a:xfrm>
            <a:off x="311625" y="1524625"/>
            <a:ext cx="8520600" cy="3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700">
                <a:latin typeface="Roboto"/>
                <a:ea typeface="Roboto"/>
                <a:cs typeface="Roboto"/>
                <a:sym typeface="Roboto"/>
              </a:rPr>
              <a:t>В стенд </a:t>
            </a:r>
            <a:r>
              <a:rPr lang="ru" sz="27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не</a:t>
            </a:r>
            <a:r>
              <a:rPr lang="ru" sz="2700">
                <a:latin typeface="Roboto"/>
                <a:ea typeface="Roboto"/>
                <a:cs typeface="Roboto"/>
                <a:sym typeface="Roboto"/>
              </a:rPr>
              <a:t> должна проникать </a:t>
            </a:r>
            <a:r>
              <a:rPr b="1" lang="ru" sz="2700">
                <a:latin typeface="Roboto"/>
                <a:ea typeface="Roboto"/>
                <a:cs typeface="Roboto"/>
                <a:sym typeface="Roboto"/>
              </a:rPr>
              <a:t>атмосферная влага</a:t>
            </a:r>
            <a:r>
              <a:rPr lang="ru" sz="2700">
                <a:latin typeface="Roboto"/>
                <a:ea typeface="Roboto"/>
                <a:cs typeface="Roboto"/>
                <a:sym typeface="Roboto"/>
              </a:rPr>
              <a:t>. </a:t>
            </a:r>
            <a:endParaRPr sz="2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700">
                <a:latin typeface="Roboto"/>
                <a:ea typeface="Roboto"/>
                <a:cs typeface="Roboto"/>
                <a:sym typeface="Roboto"/>
              </a:rPr>
              <a:t>Правила:</a:t>
            </a:r>
            <a:endParaRPr sz="2700">
              <a:latin typeface="Roboto"/>
              <a:ea typeface="Roboto"/>
              <a:cs typeface="Roboto"/>
              <a:sym typeface="Roboto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Roboto"/>
              <a:buChar char="●"/>
            </a:pPr>
            <a:r>
              <a:rPr lang="ru" sz="2700">
                <a:latin typeface="Roboto"/>
                <a:ea typeface="Roboto"/>
                <a:cs typeface="Roboto"/>
                <a:sym typeface="Roboto"/>
              </a:rPr>
              <a:t>Отверстия должны быть закрыты</a:t>
            </a:r>
            <a:endParaRPr sz="2700">
              <a:latin typeface="Roboto"/>
              <a:ea typeface="Roboto"/>
              <a:cs typeface="Roboto"/>
              <a:sym typeface="Roboto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Roboto"/>
              <a:buChar char="●"/>
            </a:pPr>
            <a:r>
              <a:rPr lang="ru" sz="2700">
                <a:latin typeface="Roboto"/>
                <a:ea typeface="Roboto"/>
                <a:cs typeface="Roboto"/>
                <a:sym typeface="Roboto"/>
              </a:rPr>
              <a:t>Определение дрейфа перед </a:t>
            </a:r>
            <a:endParaRPr sz="27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700">
                <a:latin typeface="Roboto"/>
                <a:ea typeface="Roboto"/>
                <a:cs typeface="Roboto"/>
                <a:sym typeface="Roboto"/>
              </a:rPr>
              <a:t>каждым анализом</a:t>
            </a:r>
            <a:endParaRPr sz="2700">
              <a:latin typeface="Roboto"/>
              <a:ea typeface="Roboto"/>
              <a:cs typeface="Roboto"/>
              <a:sym typeface="Roboto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Roboto"/>
              <a:buChar char="●"/>
            </a:pPr>
            <a:r>
              <a:rPr lang="ru" sz="2700">
                <a:latin typeface="Roboto"/>
                <a:ea typeface="Roboto"/>
                <a:cs typeface="Roboto"/>
                <a:sym typeface="Roboto"/>
              </a:rPr>
              <a:t>Наличие осушителя</a:t>
            </a:r>
            <a:endParaRPr sz="2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36" name="Google Shape;13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13175" y="3060300"/>
            <a:ext cx="2619050" cy="191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3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Влияние атмосферной влажности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3"/>
          <p:cNvSpPr txBox="1"/>
          <p:nvPr/>
        </p:nvSpPr>
        <p:spPr>
          <a:xfrm>
            <a:off x="311625" y="1361725"/>
            <a:ext cx="8520600" cy="3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3" name="Google Shape;143;p23"/>
          <p:cNvSpPr txBox="1"/>
          <p:nvPr/>
        </p:nvSpPr>
        <p:spPr>
          <a:xfrm>
            <a:off x="311625" y="1524625"/>
            <a:ext cx="8520600" cy="3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000">
                <a:latin typeface="Roboto"/>
                <a:ea typeface="Roboto"/>
                <a:cs typeface="Roboto"/>
                <a:sym typeface="Roboto"/>
              </a:rPr>
              <a:t>Дрейф - </a:t>
            </a:r>
            <a:r>
              <a:rPr lang="ru" sz="3000">
                <a:latin typeface="Roboto"/>
                <a:ea typeface="Roboto"/>
                <a:cs typeface="Roboto"/>
                <a:sym typeface="Roboto"/>
              </a:rPr>
              <a:t>H</a:t>
            </a:r>
            <a:r>
              <a:rPr baseline="-25000" lang="ru" sz="3000"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lang="ru" sz="3000">
                <a:latin typeface="Roboto"/>
                <a:ea typeface="Roboto"/>
                <a:cs typeface="Roboto"/>
                <a:sym typeface="Roboto"/>
              </a:rPr>
              <a:t>O</a:t>
            </a:r>
            <a:r>
              <a:rPr lang="ru" sz="3000">
                <a:latin typeface="Roboto"/>
                <a:ea typeface="Roboto"/>
                <a:cs typeface="Roboto"/>
                <a:sym typeface="Roboto"/>
              </a:rPr>
              <a:t>, проникающая в стенд для титрования.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Оптимальные значения </a:t>
            </a:r>
            <a:r>
              <a:rPr b="1" lang="ru" sz="3000">
                <a:latin typeface="Roboto"/>
                <a:ea typeface="Roboto"/>
                <a:cs typeface="Roboto"/>
                <a:sym typeface="Roboto"/>
              </a:rPr>
              <a:t>дрейфа</a:t>
            </a:r>
            <a:r>
              <a:rPr lang="ru" sz="3000">
                <a:latin typeface="Roboto"/>
                <a:ea typeface="Roboto"/>
                <a:cs typeface="Roboto"/>
                <a:sym typeface="Roboto"/>
              </a:rPr>
              <a:t>: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Roboto"/>
              <a:buChar char="●"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волюметрия 20 мкг/мин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Roboto"/>
              <a:buChar char="●"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кулонометрия 5-10 мкг/ мин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4"/>
          <p:cNvSpPr txBox="1"/>
          <p:nvPr/>
        </p:nvSpPr>
        <p:spPr>
          <a:xfrm>
            <a:off x="1672800" y="1800900"/>
            <a:ext cx="5798400" cy="15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latin typeface="Roboto"/>
                <a:ea typeface="Roboto"/>
                <a:cs typeface="Roboto"/>
                <a:sym typeface="Roboto"/>
              </a:rPr>
              <a:t>Спасибо за внимание!</a:t>
            </a:r>
            <a:endParaRPr sz="36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Правила пробоотбора</a:t>
            </a:r>
            <a:endParaRPr/>
          </a:p>
        </p:txBody>
      </p:sp>
      <p:sp>
        <p:nvSpPr>
          <p:cNvPr id="70" name="Google Shape;70;p14"/>
          <p:cNvSpPr txBox="1"/>
          <p:nvPr/>
        </p:nvSpPr>
        <p:spPr>
          <a:xfrm>
            <a:off x="311625" y="1361725"/>
            <a:ext cx="8520600" cy="3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311725" y="1524550"/>
            <a:ext cx="6710700" cy="3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Roboto"/>
              <a:buAutoNum type="arabicPeriod"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Представительность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Roboto"/>
              <a:buAutoNum type="arabicPeriod"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Быстрый отбор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Roboto"/>
              <a:buAutoNum type="arabicPeriod"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Гомогенност</a:t>
            </a:r>
            <a:r>
              <a:rPr lang="ru" sz="3000">
                <a:latin typeface="Roboto"/>
                <a:ea typeface="Roboto"/>
                <a:cs typeface="Roboto"/>
                <a:sym typeface="Roboto"/>
              </a:rPr>
              <a:t>ь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2" name="Google Shape;7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79274" y="1920720"/>
            <a:ext cx="2053050" cy="1974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Хранение проб</a:t>
            </a:r>
            <a:endParaRPr/>
          </a:p>
        </p:txBody>
      </p:sp>
      <p:sp>
        <p:nvSpPr>
          <p:cNvPr id="78" name="Google Shape;78;p15"/>
          <p:cNvSpPr txBox="1"/>
          <p:nvPr/>
        </p:nvSpPr>
        <p:spPr>
          <a:xfrm>
            <a:off x="311625" y="1361725"/>
            <a:ext cx="8520600" cy="3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9" name="Google Shape;79;p15"/>
          <p:cNvSpPr txBox="1"/>
          <p:nvPr/>
        </p:nvSpPr>
        <p:spPr>
          <a:xfrm>
            <a:off x="311725" y="1524550"/>
            <a:ext cx="8520600" cy="3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Пробы </a:t>
            </a:r>
            <a:r>
              <a:rPr lang="ru" sz="30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не</a:t>
            </a:r>
            <a:r>
              <a:rPr lang="ru" sz="3000">
                <a:latin typeface="Roboto"/>
                <a:ea typeface="Roboto"/>
                <a:cs typeface="Roboto"/>
                <a:sym typeface="Roboto"/>
              </a:rPr>
              <a:t> хранить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Либо в ф</a:t>
            </a:r>
            <a:r>
              <a:rPr lang="ru" sz="3000">
                <a:latin typeface="Roboto"/>
                <a:ea typeface="Roboto"/>
                <a:cs typeface="Roboto"/>
                <a:sym typeface="Roboto"/>
              </a:rPr>
              <a:t>лаконах: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Roboto"/>
              <a:buChar char="●"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стеклянных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Roboto"/>
              <a:buChar char="●"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с узким горлышком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Roboto"/>
              <a:buChar char="●"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с септой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Roboto"/>
              <a:buChar char="●"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ополоснутые пробой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0" name="Google Shape;8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73650" y="2143638"/>
            <a:ext cx="2419350" cy="204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Величина пробы</a:t>
            </a:r>
            <a:endParaRPr/>
          </a:p>
        </p:txBody>
      </p:sp>
      <p:sp>
        <p:nvSpPr>
          <p:cNvPr id="86" name="Google Shape;86;p16"/>
          <p:cNvSpPr txBox="1"/>
          <p:nvPr/>
        </p:nvSpPr>
        <p:spPr>
          <a:xfrm>
            <a:off x="311625" y="1361725"/>
            <a:ext cx="8520600" cy="3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7" name="Google Shape;87;p16"/>
          <p:cNvSpPr txBox="1"/>
          <p:nvPr/>
        </p:nvSpPr>
        <p:spPr>
          <a:xfrm>
            <a:off x="311725" y="1524550"/>
            <a:ext cx="8520600" cy="3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300">
                <a:latin typeface="Roboto"/>
                <a:ea typeface="Roboto"/>
                <a:cs typeface="Roboto"/>
                <a:sym typeface="Roboto"/>
              </a:rPr>
              <a:t>Факторы:</a:t>
            </a:r>
            <a:endParaRPr sz="2300">
              <a:latin typeface="Roboto"/>
              <a:ea typeface="Roboto"/>
              <a:cs typeface="Roboto"/>
              <a:sym typeface="Roboto"/>
            </a:endParaRPr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Font typeface="Roboto"/>
              <a:buChar char="●"/>
            </a:pPr>
            <a:r>
              <a:rPr lang="ru" sz="2300">
                <a:latin typeface="Roboto"/>
                <a:ea typeface="Roboto"/>
                <a:cs typeface="Roboto"/>
                <a:sym typeface="Roboto"/>
              </a:rPr>
              <a:t>метод анализа </a:t>
            </a:r>
            <a:endParaRPr sz="2300">
              <a:latin typeface="Roboto"/>
              <a:ea typeface="Roboto"/>
              <a:cs typeface="Roboto"/>
              <a:sym typeface="Roboto"/>
            </a:endParaRPr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Font typeface="Roboto"/>
              <a:buChar char="●"/>
            </a:pPr>
            <a:r>
              <a:rPr lang="ru" sz="2300">
                <a:latin typeface="Roboto"/>
                <a:ea typeface="Roboto"/>
                <a:cs typeface="Roboto"/>
                <a:sym typeface="Roboto"/>
              </a:rPr>
              <a:t>предполагаемое содержание воды</a:t>
            </a:r>
            <a:endParaRPr sz="2300">
              <a:latin typeface="Roboto"/>
              <a:ea typeface="Roboto"/>
              <a:cs typeface="Roboto"/>
              <a:sym typeface="Roboto"/>
            </a:endParaRPr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Font typeface="Roboto"/>
              <a:buChar char="●"/>
            </a:pPr>
            <a:r>
              <a:rPr lang="ru" sz="2300">
                <a:latin typeface="Roboto"/>
                <a:ea typeface="Roboto"/>
                <a:cs typeface="Roboto"/>
                <a:sym typeface="Roboto"/>
              </a:rPr>
              <a:t>точность определения</a:t>
            </a:r>
            <a:endParaRPr sz="23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300">
                <a:latin typeface="Roboto"/>
                <a:ea typeface="Roboto"/>
                <a:cs typeface="Roboto"/>
                <a:sym typeface="Roboto"/>
              </a:rPr>
              <a:t>Количество воды:</a:t>
            </a:r>
            <a:endParaRPr sz="2300">
              <a:latin typeface="Roboto"/>
              <a:ea typeface="Roboto"/>
              <a:cs typeface="Roboto"/>
              <a:sym typeface="Roboto"/>
            </a:endParaRPr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Font typeface="Roboto"/>
              <a:buChar char="●"/>
            </a:pPr>
            <a:r>
              <a:rPr lang="ru" sz="2300">
                <a:latin typeface="Roboto"/>
                <a:ea typeface="Roboto"/>
                <a:cs typeface="Roboto"/>
                <a:sym typeface="Roboto"/>
              </a:rPr>
              <a:t>кулонометрия - от </a:t>
            </a:r>
            <a:r>
              <a:rPr i="1" lang="ru" sz="2300" u="sng">
                <a:latin typeface="Roboto"/>
                <a:ea typeface="Roboto"/>
                <a:cs typeface="Roboto"/>
                <a:sym typeface="Roboto"/>
              </a:rPr>
              <a:t>0,5</a:t>
            </a:r>
            <a:r>
              <a:rPr lang="ru" sz="2300">
                <a:latin typeface="Roboto"/>
                <a:ea typeface="Roboto"/>
                <a:cs typeface="Roboto"/>
                <a:sym typeface="Roboto"/>
              </a:rPr>
              <a:t> до </a:t>
            </a:r>
            <a:r>
              <a:rPr i="1" lang="ru" sz="2300" u="sng"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lang="ru" sz="2300">
                <a:latin typeface="Roboto"/>
                <a:ea typeface="Roboto"/>
                <a:cs typeface="Roboto"/>
                <a:sym typeface="Roboto"/>
              </a:rPr>
              <a:t> мг.</a:t>
            </a:r>
            <a:endParaRPr sz="23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300">
                <a:latin typeface="Roboto"/>
                <a:ea typeface="Roboto"/>
                <a:cs typeface="Roboto"/>
                <a:sym typeface="Roboto"/>
              </a:rPr>
              <a:t>Предел обнаружения </a:t>
            </a:r>
            <a:r>
              <a:rPr i="1" lang="ru" sz="2300" u="sng">
                <a:latin typeface="Roboto"/>
                <a:ea typeface="Roboto"/>
                <a:cs typeface="Roboto"/>
                <a:sym typeface="Roboto"/>
              </a:rPr>
              <a:t>10-50</a:t>
            </a:r>
            <a:r>
              <a:rPr lang="ru" sz="2300">
                <a:latin typeface="Roboto"/>
                <a:ea typeface="Roboto"/>
                <a:cs typeface="Roboto"/>
                <a:sym typeface="Roboto"/>
              </a:rPr>
              <a:t> мкг.</a:t>
            </a:r>
            <a:endParaRPr sz="2300">
              <a:latin typeface="Roboto"/>
              <a:ea typeface="Roboto"/>
              <a:cs typeface="Roboto"/>
              <a:sym typeface="Roboto"/>
            </a:endParaRPr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Font typeface="Roboto"/>
              <a:buChar char="●"/>
            </a:pPr>
            <a:r>
              <a:rPr lang="ru" sz="2300">
                <a:latin typeface="Roboto"/>
                <a:ea typeface="Roboto"/>
                <a:cs typeface="Roboto"/>
                <a:sym typeface="Roboto"/>
              </a:rPr>
              <a:t>волюметрия - </a:t>
            </a:r>
            <a:r>
              <a:rPr i="1" lang="ru" sz="2300" u="sng">
                <a:latin typeface="Roboto"/>
                <a:ea typeface="Roboto"/>
                <a:cs typeface="Roboto"/>
                <a:sym typeface="Roboto"/>
              </a:rPr>
              <a:t>10</a:t>
            </a:r>
            <a:r>
              <a:rPr lang="ru" sz="2300">
                <a:latin typeface="Roboto"/>
                <a:ea typeface="Roboto"/>
                <a:cs typeface="Roboto"/>
                <a:sym typeface="Roboto"/>
              </a:rPr>
              <a:t> мг.</a:t>
            </a:r>
            <a:endParaRPr sz="23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8" name="Google Shape;8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15000" y="1595438"/>
            <a:ext cx="3429000" cy="195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Ввод пробы. Жидкие пробы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7"/>
          <p:cNvSpPr txBox="1"/>
          <p:nvPr/>
        </p:nvSpPr>
        <p:spPr>
          <a:xfrm>
            <a:off x="311625" y="1361725"/>
            <a:ext cx="6467400" cy="3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5" name="Google Shape;95;p17"/>
          <p:cNvSpPr txBox="1"/>
          <p:nvPr/>
        </p:nvSpPr>
        <p:spPr>
          <a:xfrm>
            <a:off x="311625" y="1524625"/>
            <a:ext cx="6667200" cy="3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Roboto"/>
              <a:buAutoNum type="arabicPeriod"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Высокое содержание H</a:t>
            </a:r>
            <a:r>
              <a:rPr baseline="-25000" lang="ru" sz="3000"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lang="ru" sz="3000">
                <a:latin typeface="Roboto"/>
                <a:ea typeface="Roboto"/>
                <a:cs typeface="Roboto"/>
                <a:sym typeface="Roboto"/>
              </a:rPr>
              <a:t>O - шприц 1мл  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Roboto"/>
              <a:buAutoNum type="arabicPeriod"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Низкое </a:t>
            </a:r>
            <a:r>
              <a:rPr lang="ru" sz="3000">
                <a:latin typeface="Roboto"/>
                <a:ea typeface="Roboto"/>
                <a:cs typeface="Roboto"/>
                <a:sym typeface="Roboto"/>
              </a:rPr>
              <a:t>содержание H</a:t>
            </a:r>
            <a:r>
              <a:rPr baseline="-25000" lang="ru" sz="3000"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lang="ru" sz="3000">
                <a:latin typeface="Roboto"/>
                <a:ea typeface="Roboto"/>
                <a:cs typeface="Roboto"/>
                <a:sym typeface="Roboto"/>
              </a:rPr>
              <a:t>O - </a:t>
            </a:r>
            <a:r>
              <a:rPr lang="ru" sz="3000">
                <a:latin typeface="Roboto"/>
                <a:ea typeface="Roboto"/>
                <a:cs typeface="Roboto"/>
                <a:sym typeface="Roboto"/>
              </a:rPr>
              <a:t>шприц 1 или 10 мл.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Roboto"/>
              <a:buAutoNum type="arabicPeriod"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Вязкие пробы - шприц 5 или 10 мл с толстой иглой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96" name="Google Shape;9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6779025" y="1524624"/>
            <a:ext cx="2258850" cy="3011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Ввод пробы. Твёрдые пробы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8"/>
          <p:cNvSpPr txBox="1"/>
          <p:nvPr/>
        </p:nvSpPr>
        <p:spPr>
          <a:xfrm>
            <a:off x="311625" y="1361725"/>
            <a:ext cx="8520600" cy="3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3" name="Google Shape;103;p18"/>
          <p:cNvSpPr txBox="1"/>
          <p:nvPr/>
        </p:nvSpPr>
        <p:spPr>
          <a:xfrm>
            <a:off x="311625" y="1524625"/>
            <a:ext cx="8520600" cy="3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000">
                <a:latin typeface="Roboto"/>
                <a:ea typeface="Roboto"/>
                <a:cs typeface="Roboto"/>
                <a:sym typeface="Roboto"/>
              </a:rPr>
              <a:t>Кулонометрия </a:t>
            </a:r>
            <a:r>
              <a:rPr lang="ru" sz="3000">
                <a:latin typeface="Roboto"/>
                <a:ea typeface="Roboto"/>
                <a:cs typeface="Roboto"/>
                <a:sym typeface="Roboto"/>
              </a:rPr>
              <a:t>- пробы </a:t>
            </a:r>
            <a:r>
              <a:rPr lang="ru" sz="30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не</a:t>
            </a:r>
            <a:r>
              <a:rPr lang="ru" sz="3000">
                <a:latin typeface="Roboto"/>
                <a:ea typeface="Roboto"/>
                <a:cs typeface="Roboto"/>
                <a:sym typeface="Roboto"/>
              </a:rPr>
              <a:t> вносить прямо в ячейку 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Пробоподготовка: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Roboto"/>
              <a:buChar char="●"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экстракция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Roboto"/>
              <a:buChar char="●"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растворение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Roboto"/>
              <a:buChar char="●"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сушильная печь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4" name="Google Shape;10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12900" y="2426688"/>
            <a:ext cx="2019326" cy="23729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Ввод пробы. Твёрдые пробы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9"/>
          <p:cNvSpPr txBox="1"/>
          <p:nvPr/>
        </p:nvSpPr>
        <p:spPr>
          <a:xfrm>
            <a:off x="311625" y="1361725"/>
            <a:ext cx="8520600" cy="3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1" name="Google Shape;111;p19"/>
          <p:cNvSpPr txBox="1"/>
          <p:nvPr/>
        </p:nvSpPr>
        <p:spPr>
          <a:xfrm>
            <a:off x="311625" y="1524625"/>
            <a:ext cx="8520600" cy="3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000">
                <a:latin typeface="Roboto"/>
                <a:ea typeface="Roboto"/>
                <a:cs typeface="Roboto"/>
                <a:sym typeface="Roboto"/>
              </a:rPr>
              <a:t>Волюметрия</a:t>
            </a:r>
            <a:r>
              <a:rPr lang="ru" sz="3000">
                <a:latin typeface="Roboto"/>
                <a:ea typeface="Roboto"/>
                <a:cs typeface="Roboto"/>
                <a:sym typeface="Roboto"/>
              </a:rPr>
              <a:t> - пробы можно вводить прямо в ячейку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000">
                <a:latin typeface="Roboto"/>
                <a:ea typeface="Roboto"/>
                <a:cs typeface="Roboto"/>
                <a:sym typeface="Roboto"/>
              </a:rPr>
              <a:t>Хрупкие/твердые</a:t>
            </a:r>
            <a:r>
              <a:rPr lang="ru" sz="3000">
                <a:latin typeface="Roboto"/>
                <a:ea typeface="Roboto"/>
                <a:cs typeface="Roboto"/>
                <a:sym typeface="Roboto"/>
              </a:rPr>
              <a:t>: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Roboto"/>
              <a:buChar char="●"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аналитическая мельница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Roboto"/>
              <a:buChar char="●"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лодочка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12" name="Google Shape;11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67400" y="2708500"/>
            <a:ext cx="2264925" cy="226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Ввод пробы. Твёрдые пробы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0"/>
          <p:cNvSpPr txBox="1"/>
          <p:nvPr/>
        </p:nvSpPr>
        <p:spPr>
          <a:xfrm>
            <a:off x="311625" y="1361725"/>
            <a:ext cx="8520600" cy="3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9" name="Google Shape;119;p20"/>
          <p:cNvSpPr txBox="1"/>
          <p:nvPr/>
        </p:nvSpPr>
        <p:spPr>
          <a:xfrm>
            <a:off x="311625" y="1524625"/>
            <a:ext cx="6911400" cy="3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000">
                <a:latin typeface="Roboto"/>
                <a:ea typeface="Roboto"/>
                <a:cs typeface="Roboto"/>
                <a:sym typeface="Roboto"/>
              </a:rPr>
              <a:t>Тонкоизмельченные/пылевидные:</a:t>
            </a:r>
            <a:endParaRPr b="1" sz="3000">
              <a:latin typeface="Roboto"/>
              <a:ea typeface="Roboto"/>
              <a:cs typeface="Roboto"/>
              <a:sym typeface="Roboto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Roboto"/>
              <a:buChar char="●"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лодочка с трубочкой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000">
                <a:latin typeface="Roboto"/>
                <a:ea typeface="Roboto"/>
                <a:cs typeface="Roboto"/>
                <a:sym typeface="Roboto"/>
              </a:rPr>
              <a:t>Тонкоизмельченные с очень низким содержанием H</a:t>
            </a:r>
            <a:r>
              <a:rPr b="1" baseline="-25000" lang="ru" sz="3000"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b="1" lang="ru" sz="3000">
                <a:latin typeface="Roboto"/>
                <a:ea typeface="Roboto"/>
                <a:cs typeface="Roboto"/>
                <a:sym typeface="Roboto"/>
              </a:rPr>
              <a:t>O:</a:t>
            </a:r>
            <a:endParaRPr b="1" sz="3000">
              <a:latin typeface="Roboto"/>
              <a:ea typeface="Roboto"/>
              <a:cs typeface="Roboto"/>
              <a:sym typeface="Roboto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Roboto"/>
              <a:buChar char="●"/>
            </a:pPr>
            <a:r>
              <a:rPr lang="ru" sz="3000">
                <a:latin typeface="Roboto"/>
                <a:ea typeface="Roboto"/>
                <a:cs typeface="Roboto"/>
                <a:sym typeface="Roboto"/>
              </a:rPr>
              <a:t>сухой контейнер, либо экстракция</a:t>
            </a:r>
            <a:endParaRPr sz="3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20" name="Google Shape;12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10400" y="1939338"/>
            <a:ext cx="2133600" cy="261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Ввод пробы. Твёрдые пробы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1"/>
          <p:cNvSpPr txBox="1"/>
          <p:nvPr/>
        </p:nvSpPr>
        <p:spPr>
          <a:xfrm>
            <a:off x="279775" y="1361725"/>
            <a:ext cx="8520600" cy="3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7" name="Google Shape;127;p21"/>
          <p:cNvSpPr txBox="1"/>
          <p:nvPr/>
        </p:nvSpPr>
        <p:spPr>
          <a:xfrm>
            <a:off x="311725" y="1443175"/>
            <a:ext cx="6894000" cy="3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700">
                <a:latin typeface="Roboto"/>
                <a:ea typeface="Roboto"/>
                <a:cs typeface="Roboto"/>
                <a:sym typeface="Roboto"/>
              </a:rPr>
              <a:t>Мягкие (твёрдые) жирные :</a:t>
            </a:r>
            <a:endParaRPr b="1" sz="2700">
              <a:latin typeface="Roboto"/>
              <a:ea typeface="Roboto"/>
              <a:cs typeface="Roboto"/>
              <a:sym typeface="Roboto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Roboto"/>
              <a:buChar char="●"/>
            </a:pPr>
            <a:r>
              <a:rPr lang="ru" sz="2700">
                <a:latin typeface="Roboto"/>
                <a:ea typeface="Roboto"/>
                <a:cs typeface="Roboto"/>
                <a:sym typeface="Roboto"/>
              </a:rPr>
              <a:t>измельчаются, вносятся шпателем</a:t>
            </a:r>
            <a:endParaRPr sz="2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700">
                <a:latin typeface="Roboto"/>
                <a:ea typeface="Roboto"/>
                <a:cs typeface="Roboto"/>
                <a:sym typeface="Roboto"/>
              </a:rPr>
              <a:t>Неоднородные - </a:t>
            </a:r>
            <a:r>
              <a:rPr lang="ru" sz="2700">
                <a:latin typeface="Roboto"/>
                <a:ea typeface="Roboto"/>
                <a:cs typeface="Roboto"/>
                <a:sym typeface="Roboto"/>
              </a:rPr>
              <a:t>гомогенизация </a:t>
            </a:r>
            <a:endParaRPr sz="2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700">
                <a:latin typeface="Roboto"/>
                <a:ea typeface="Roboto"/>
                <a:cs typeface="Roboto"/>
                <a:sym typeface="Roboto"/>
              </a:rPr>
              <a:t>Воскообразные :</a:t>
            </a:r>
            <a:endParaRPr b="1" sz="2700">
              <a:latin typeface="Roboto"/>
              <a:ea typeface="Roboto"/>
              <a:cs typeface="Roboto"/>
              <a:sym typeface="Roboto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Roboto"/>
              <a:buChar char="●"/>
            </a:pPr>
            <a:r>
              <a:rPr lang="ru" sz="2700">
                <a:latin typeface="Roboto"/>
                <a:ea typeface="Roboto"/>
                <a:cs typeface="Roboto"/>
                <a:sym typeface="Roboto"/>
              </a:rPr>
              <a:t>растопить при 50 °C  и </a:t>
            </a:r>
            <a:endParaRPr sz="27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700">
                <a:latin typeface="Roboto"/>
                <a:ea typeface="Roboto"/>
                <a:cs typeface="Roboto"/>
                <a:sym typeface="Roboto"/>
              </a:rPr>
              <a:t>ввести в шприц</a:t>
            </a:r>
            <a:endParaRPr sz="2700">
              <a:latin typeface="Roboto"/>
              <a:ea typeface="Roboto"/>
              <a:cs typeface="Roboto"/>
              <a:sym typeface="Roboto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Font typeface="Roboto"/>
              <a:buChar char="●"/>
            </a:pPr>
            <a:r>
              <a:rPr lang="ru" sz="2700">
                <a:latin typeface="Roboto"/>
                <a:ea typeface="Roboto"/>
                <a:cs typeface="Roboto"/>
                <a:sym typeface="Roboto"/>
              </a:rPr>
              <a:t>шприц греется параллельно </a:t>
            </a:r>
            <a:endParaRPr sz="2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28" name="Google Shape;12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82125" y="2571738"/>
            <a:ext cx="3302550" cy="163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