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  <p:embeddedFont>
      <p:font typeface="Merriweather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8" roundtripDataSignature="AMtx7mjF552NpeWH7hvYdlgEl20Bm767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22" Type="http://schemas.openxmlformats.org/officeDocument/2006/relationships/font" Target="fonts/Roboto-italic.fntdata"/><Relationship Id="rId21" Type="http://schemas.openxmlformats.org/officeDocument/2006/relationships/font" Target="fonts/Roboto-bold.fntdata"/><Relationship Id="rId24" Type="http://schemas.openxmlformats.org/officeDocument/2006/relationships/font" Target="fonts/Merriweather-regular.fntdata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erriweather-italic.fntdata"/><Relationship Id="rId25" Type="http://schemas.openxmlformats.org/officeDocument/2006/relationships/font" Target="fonts/Merriweather-bold.fntdata"/><Relationship Id="rId28" Type="http://customschemas.google.com/relationships/presentationmetadata" Target="metadata"/><Relationship Id="rId27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983a84b34f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983a84b34f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983a84b34f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983a84b34f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983a84b34f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g983a84b34f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983a84b34f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g983a84b34f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983a84b34f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983a84b34f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7e7fb607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97e7fb607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97e7fb607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97e7fb607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97e7fb6075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97e7fb6075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83a84b34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983a84b34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983a84b3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983a84b3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983a84b34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983a84b34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16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16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25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8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20" name="Google Shape;20;p18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1" name="Google Shape;21;p18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" name="Google Shape;2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9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6" name="Google Shape;26;p19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7" name="Google Shape;27;p1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1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0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20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4" name="Google Shape;34;p20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5" name="Google Shape;3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1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21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3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3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23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4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/>
          <p:nvPr>
            <p:ph type="ctrTitle"/>
          </p:nvPr>
        </p:nvSpPr>
        <p:spPr>
          <a:xfrm>
            <a:off x="940500" y="451800"/>
            <a:ext cx="7263000" cy="22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3400">
                <a:solidFill>
                  <a:srgbClr val="000000"/>
                </a:solidFill>
              </a:rPr>
              <a:t>Титрование методом Карла Фишера.</a:t>
            </a:r>
            <a:endParaRPr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3400">
                <a:solidFill>
                  <a:srgbClr val="000000"/>
                </a:solidFill>
              </a:rPr>
              <a:t>Возможные побочные реакции</a:t>
            </a:r>
            <a:endParaRPr sz="3400">
              <a:solidFill>
                <a:srgbClr val="000000"/>
              </a:solidFill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6449700" y="4533900"/>
            <a:ext cx="26943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ООО Акваметрия</a:t>
            </a:r>
            <a:endParaRPr b="0" i="0" sz="24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983a84b34f_0_3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66" name="Google Shape;166;g983a84b34f_0_32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7" name="Google Shape;167;g983a84b34f_0_32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983a84b34f_0_32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йодом. 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69" name="Google Shape;169;g983a84b34f_0_32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g983a84b34f_0_32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Для связывания таких веществ применяют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N-Этилмалеимид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Реакция вида: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71" name="Google Shape;171;g983a84b34f_0_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8075" y="2622450"/>
            <a:ext cx="5105400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983a84b34f_0_4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77" name="Google Shape;177;g983a84b34f_0_44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8" name="Google Shape;178;g983a84b34f_0_44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983a84b34f_0_44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йодистоводородной кислотой 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80" name="Google Shape;180;g983a84b34f_0_44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1" name="Google Shape;181;g983a84b34f_0_44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Вещества вступающие в реакцию с йодистоводородной кислотой (</a:t>
            </a:r>
            <a:r>
              <a:rPr lang="ru" sz="2300"/>
              <a:t>HI):</a:t>
            </a:r>
            <a:endParaRPr sz="2300"/>
          </a:p>
          <a:p>
            <a:pPr indent="-3746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/>
              <a:t>Оксиды, гидроксиды</a:t>
            </a:r>
            <a:endParaRPr sz="2300"/>
          </a:p>
          <a:p>
            <a:pPr indent="-3746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/>
              <a:t>Карбонаты, бикарбонаты</a:t>
            </a:r>
            <a:endParaRPr sz="2300"/>
          </a:p>
          <a:p>
            <a:pPr indent="-3746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/>
              <a:t>Пероксиды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983a84b34f_0_5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87" name="Google Shape;187;g983a84b34f_0_54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8" name="Google Shape;188;g983a84b34f_0_54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983a84b34f_0_54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йодистоводородной кислотой 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90" name="Google Shape;190;g983a84b34f_0_54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1" name="Google Shape;191;g983a84b34f_0_54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В ходе таких реакций может образоваться вода, что вносит погрешность и абсолютно недопустимо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NaOH + HI </a:t>
            </a:r>
            <a:r>
              <a:rPr lang="ru" sz="2400">
                <a:solidFill>
                  <a:srgbClr val="2021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→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NaI + H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O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NaH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CO</a:t>
            </a:r>
            <a:r>
              <a:rPr baseline="-25000" lang="ru" sz="2400">
                <a:solidFill>
                  <a:srgbClr val="2021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3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+ HI </a:t>
            </a:r>
            <a:r>
              <a:rPr lang="ru" sz="2400">
                <a:solidFill>
                  <a:srgbClr val="2021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→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NaI + CO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+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H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O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Na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CO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3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+ 2 HI </a:t>
            </a:r>
            <a:r>
              <a:rPr lang="ru" sz="2400">
                <a:solidFill>
                  <a:srgbClr val="2021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→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2 NaI + CO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+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H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O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CaO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+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2 HI </a:t>
            </a:r>
            <a:r>
              <a:rPr lang="ru" sz="2400">
                <a:solidFill>
                  <a:srgbClr val="2021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→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CaI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+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H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O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2" name="Google Shape;192;g983a84b34f_0_54"/>
          <p:cNvSpPr/>
          <p:nvPr/>
        </p:nvSpPr>
        <p:spPr>
          <a:xfrm>
            <a:off x="3219300" y="2449650"/>
            <a:ext cx="606300" cy="4515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93" name="Google Shape;193;g983a84b34f_0_54"/>
          <p:cNvSpPr/>
          <p:nvPr/>
        </p:nvSpPr>
        <p:spPr>
          <a:xfrm>
            <a:off x="4370800" y="3016500"/>
            <a:ext cx="606300" cy="4515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94" name="Google Shape;194;g983a84b34f_0_54"/>
          <p:cNvSpPr/>
          <p:nvPr/>
        </p:nvSpPr>
        <p:spPr>
          <a:xfrm>
            <a:off x="4739300" y="3561125"/>
            <a:ext cx="606300" cy="4515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95" name="Google Shape;195;g983a84b34f_0_54"/>
          <p:cNvSpPr/>
          <p:nvPr/>
        </p:nvSpPr>
        <p:spPr>
          <a:xfrm>
            <a:off x="3321275" y="4130225"/>
            <a:ext cx="606300" cy="4515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983a84b34f_0_7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01" name="Google Shape;201;g983a84b34f_0_79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2" name="Google Shape;202;g983a84b34f_0_79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983a84b34f_0_79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йодистоводородной кислотой 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04" name="Google Shape;204;g983a84b34f_0_79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5" name="Google Shape;205;g983a84b34f_0_79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Во избежание реакций анализ таких веществ проводят с использованием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КФ печей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. При таком способе вещества пробы не контактируют с КФ реагентами, в ячейку попадает только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испаряющаяся влага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983a84b34f_0_101"/>
          <p:cNvSpPr txBox="1"/>
          <p:nvPr/>
        </p:nvSpPr>
        <p:spPr>
          <a:xfrm>
            <a:off x="1186200" y="2159150"/>
            <a:ext cx="6771600" cy="9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latin typeface="Roboto"/>
                <a:ea typeface="Roboto"/>
                <a:cs typeface="Roboto"/>
                <a:sym typeface="Roboto"/>
              </a:rPr>
              <a:t>Спасибо за внимание!</a:t>
            </a:r>
            <a:endParaRPr sz="4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71" name="Google Shape;71;p4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4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4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Механизм реакции Карла Фишера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4" name="Google Shape;74;p4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" name="Google Shape;75;p4"/>
          <p:cNvSpPr txBox="1"/>
          <p:nvPr/>
        </p:nvSpPr>
        <p:spPr>
          <a:xfrm>
            <a:off x="50850" y="134885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76" name="Google Shape;76;p4"/>
          <p:cNvGrpSpPr/>
          <p:nvPr/>
        </p:nvGrpSpPr>
        <p:grpSpPr>
          <a:xfrm>
            <a:off x="1767015" y="2259638"/>
            <a:ext cx="5747518" cy="461700"/>
            <a:chOff x="3137115" y="2245138"/>
            <a:chExt cx="5747518" cy="461700"/>
          </a:xfrm>
        </p:grpSpPr>
        <p:sp>
          <p:nvSpPr>
            <p:cNvPr id="77" name="Google Shape;77;p4"/>
            <p:cNvSpPr txBox="1"/>
            <p:nvPr/>
          </p:nvSpPr>
          <p:spPr>
            <a:xfrm>
              <a:off x="3530233" y="2245138"/>
              <a:ext cx="53544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OH + SO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+ RN ↔ [RNH]SO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b="0" baseline="-2500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3137115" y="2279411"/>
              <a:ext cx="393000" cy="393000"/>
            </a:xfrm>
            <a:prstGeom prst="ellipse">
              <a:avLst/>
            </a:prstGeom>
            <a:solidFill>
              <a:srgbClr val="E12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ru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" name="Google Shape;79;p4"/>
          <p:cNvGrpSpPr/>
          <p:nvPr/>
        </p:nvGrpSpPr>
        <p:grpSpPr>
          <a:xfrm>
            <a:off x="123168" y="3040075"/>
            <a:ext cx="8970007" cy="842950"/>
            <a:chOff x="1276643" y="3061825"/>
            <a:chExt cx="8970007" cy="842950"/>
          </a:xfrm>
        </p:grpSpPr>
        <p:sp>
          <p:nvSpPr>
            <p:cNvPr id="80" name="Google Shape;80;p4"/>
            <p:cNvSpPr txBox="1"/>
            <p:nvPr/>
          </p:nvSpPr>
          <p:spPr>
            <a:xfrm>
              <a:off x="5356850" y="3535475"/>
              <a:ext cx="218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baseline="-25000" i="0" lang="ru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 </a:t>
              </a:r>
              <a:r>
                <a:rPr b="0" i="0" lang="ru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(RN = основание)</a:t>
              </a:r>
              <a:endParaRPr b="0" baseline="-2500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4"/>
            <p:cNvSpPr txBox="1"/>
            <p:nvPr/>
          </p:nvSpPr>
          <p:spPr>
            <a:xfrm>
              <a:off x="1669650" y="3061825"/>
              <a:ext cx="8577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O + I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+ [RNH]SO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+ 2 RN → [RNH]SO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</a:t>
              </a:r>
              <a:r>
                <a:rPr b="0" baseline="-2500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ru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+ 2 [RNH]I</a:t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1276643" y="3096179"/>
              <a:ext cx="393000" cy="393000"/>
            </a:xfrm>
            <a:prstGeom prst="ellipse">
              <a:avLst/>
            </a:prstGeom>
            <a:solidFill>
              <a:srgbClr val="E126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ru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p4"/>
          <p:cNvSpPr/>
          <p:nvPr/>
        </p:nvSpPr>
        <p:spPr>
          <a:xfrm>
            <a:off x="2643400" y="1635950"/>
            <a:ext cx="294600" cy="623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</a:t>
            </a:r>
            <a:endParaRPr sz="700"/>
          </a:p>
        </p:txBody>
      </p:sp>
      <p:sp>
        <p:nvSpPr>
          <p:cNvPr id="84" name="Google Shape;84;p4"/>
          <p:cNvSpPr/>
          <p:nvPr/>
        </p:nvSpPr>
        <p:spPr>
          <a:xfrm>
            <a:off x="3665425" y="1635950"/>
            <a:ext cx="294600" cy="623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</a:t>
            </a:r>
            <a:endParaRPr sz="700"/>
          </a:p>
        </p:txBody>
      </p:sp>
      <p:sp>
        <p:nvSpPr>
          <p:cNvPr id="85" name="Google Shape;85;p4"/>
          <p:cNvSpPr/>
          <p:nvPr/>
        </p:nvSpPr>
        <p:spPr>
          <a:xfrm>
            <a:off x="1433200" y="3614775"/>
            <a:ext cx="295200" cy="623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360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</a:t>
            </a:r>
            <a:endParaRPr/>
          </a:p>
        </p:txBody>
      </p:sp>
      <p:sp>
        <p:nvSpPr>
          <p:cNvPr id="86" name="Google Shape;86;p4"/>
          <p:cNvSpPr/>
          <p:nvPr/>
        </p:nvSpPr>
        <p:spPr>
          <a:xfrm>
            <a:off x="8663875" y="3614775"/>
            <a:ext cx="295200" cy="623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360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2" name="Google Shape;92;p12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2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2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метанолом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5" name="Google Shape;95;p12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p12"/>
          <p:cNvSpPr txBox="1"/>
          <p:nvPr/>
        </p:nvSpPr>
        <p:spPr>
          <a:xfrm>
            <a:off x="50875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Вещества вступающие в реакцию с метанолом (</a:t>
            </a:r>
            <a:r>
              <a:rPr lang="ru" sz="2300"/>
              <a:t>CH</a:t>
            </a:r>
            <a:r>
              <a:rPr baseline="-25000" lang="ru" sz="2300"/>
              <a:t>3</a:t>
            </a:r>
            <a:r>
              <a:rPr lang="ru" sz="2300"/>
              <a:t>OH):</a:t>
            </a:r>
            <a:endParaRPr sz="2300"/>
          </a:p>
          <a:p>
            <a:pPr indent="-3746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/>
              <a:t>Альдегиды и кетоны</a:t>
            </a:r>
            <a:endParaRPr sz="2300"/>
          </a:p>
          <a:p>
            <a:pPr indent="-3746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/>
              <a:t>Карбоновые кислоты</a:t>
            </a:r>
            <a:endParaRPr sz="2300"/>
          </a:p>
          <a:p>
            <a:pPr indent="-3746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/>
              <a:t>Некоторые амины (анилин, аминотолуолы, аминофенолы)</a:t>
            </a:r>
            <a:endParaRPr sz="2300"/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7e7fb6075_0_1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2" name="Google Shape;102;g97e7fb6075_0_14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3" name="Google Shape;103;g97e7fb6075_0_14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97e7fb6075_0_14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метанолом. </a:t>
            </a: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Альдегиды и кетоны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5" name="Google Shape;105;g97e7fb6075_0_14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g97e7fb6075_0_14"/>
          <p:cNvSpPr txBox="1"/>
          <p:nvPr/>
        </p:nvSpPr>
        <p:spPr>
          <a:xfrm>
            <a:off x="50875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Продуктами реакции альдегидов и кетонов являются ацетали(кетали) и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вода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, которая впоследствии титруется, что приводит к завышению ↑ результатов.</a:t>
            </a:r>
            <a:endParaRPr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7" name="Google Shape;107;g97e7fb6075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9350" y="2935313"/>
            <a:ext cx="7362825" cy="164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97e7fb6075_0_2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13" name="Google Shape;113;g97e7fb6075_0_24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g97e7fb6075_0_24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g97e7fb6075_0_24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метанолом. </a:t>
            </a: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Карбоновые кислоты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6" name="Google Shape;116;g97e7fb6075_0_24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g97e7fb6075_0_24"/>
          <p:cNvSpPr txBox="1"/>
          <p:nvPr/>
        </p:nvSpPr>
        <p:spPr>
          <a:xfrm>
            <a:off x="50875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Карбоновые кислоты могут вступать в реакцию с метанолом (реакция этерификации) с образованием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воды,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которая также будет титроваться, в конечном итоге завышая ↑ результаты.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8" name="Google Shape;118;g97e7fb6075_0_24"/>
          <p:cNvPicPr preferRelativeResize="0"/>
          <p:nvPr/>
        </p:nvPicPr>
        <p:blipFill rotWithShape="1">
          <a:blip r:embed="rId3">
            <a:alphaModFix/>
          </a:blip>
          <a:srcRect b="-13789" l="0" r="0" t="13789"/>
          <a:stretch/>
        </p:blipFill>
        <p:spPr>
          <a:xfrm>
            <a:off x="523911" y="3249600"/>
            <a:ext cx="8096226" cy="190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97e7fb6075_0_3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24" name="Google Shape;124;g97e7fb6075_0_37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g97e7fb6075_0_37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97e7fb6075_0_37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метанолом. </a:t>
            </a: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Карбоновые кислоты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7" name="Google Shape;127;g97e7fb6075_0_37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g97e7fb6075_0_37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Чем разветвленней ↑ углеродная цепь, тем слабее ↓ протекает реакция.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Наиболее проблемны являются: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1" lang="ru" sz="2400">
                <a:latin typeface="Roboto"/>
                <a:ea typeface="Roboto"/>
                <a:cs typeface="Roboto"/>
                <a:sym typeface="Roboto"/>
              </a:rPr>
              <a:t>муравьиная кислота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(</a:t>
            </a:r>
            <a:r>
              <a:rPr lang="ru" sz="2400"/>
              <a:t>HCOOH)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1" lang="ru" sz="2400"/>
              <a:t>уксусная кислота</a:t>
            </a:r>
            <a:r>
              <a:rPr lang="ru" sz="2400"/>
              <a:t>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lang="ru" sz="2400"/>
              <a:t>CH</a:t>
            </a:r>
            <a:r>
              <a:rPr baseline="-25000" lang="ru" sz="2400"/>
              <a:t>3</a:t>
            </a:r>
            <a:r>
              <a:rPr lang="ru" sz="2400"/>
              <a:t>COOH).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83a84b34f_0_1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4" name="Google Shape;134;g983a84b34f_0_10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g983a84b34f_0_10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983a84b34f_0_10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метанолом. </a:t>
            </a: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Амины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7" name="Google Shape;137;g983a84b34f_0_10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g983a84b34f_0_10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/>
              <a:t>А</a:t>
            </a:r>
            <a:r>
              <a:rPr lang="ru" sz="2300"/>
              <a:t>нилин, аминотолуолы, аминофенолы могут вступать в реакцию с метанолом (N-метилирование), тем самым смазывая конечную точку титрования.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983a84b34f_0_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4" name="Google Shape;144;g983a84b34f_0_0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g983a84b34f_0_0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983a84b34f_0_0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сернистым ангидридом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47" name="Google Shape;147;g983a84b34f_0_0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g983a84b34f_0_0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Альдегиды могут вступать в реакцию с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SO</a:t>
            </a:r>
            <a:r>
              <a:rPr b="1" baseline="-25000" lang="ru" sz="24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и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водой,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что приводит к заниженным ↓ результатам.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9" name="Google Shape;149;g983a84b34f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625" y="2828025"/>
            <a:ext cx="88487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983a84b34f_0_1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5" name="Google Shape;155;g983a84b34f_0_19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6" name="Google Shape;156;g983a84b34f_0_19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983a84b34f_0_19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Побочные реакции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Реакции с йодом. </a:t>
            </a: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58" name="Google Shape;158;g983a84b34f_0_19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9" name="Google Shape;159;g983a84b34f_0_19"/>
          <p:cNvSpPr txBox="1"/>
          <p:nvPr/>
        </p:nvSpPr>
        <p:spPr>
          <a:xfrm>
            <a:off x="50850" y="1278300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В реакцию с</a:t>
            </a:r>
            <a:r>
              <a:rPr lang="ru" sz="2300">
                <a:latin typeface="Roboto"/>
                <a:ea typeface="Roboto"/>
                <a:cs typeface="Roboto"/>
                <a:sym typeface="Roboto"/>
              </a:rPr>
              <a:t> йодом (</a:t>
            </a:r>
            <a:r>
              <a:rPr lang="ru" sz="2300"/>
              <a:t>I</a:t>
            </a:r>
            <a:r>
              <a:rPr baseline="-25000" lang="ru" sz="2400">
                <a:latin typeface="Roboto"/>
                <a:ea typeface="Roboto"/>
                <a:cs typeface="Roboto"/>
                <a:sym typeface="Roboto"/>
              </a:rPr>
              <a:t>2 </a:t>
            </a:r>
            <a:r>
              <a:rPr lang="ru" sz="2300"/>
              <a:t>) вступают вещества, которые обладают SH группой: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меркаптаны, цистеины.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Следствием этой реакции становятся завышенные ↑ результаты.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Реакция вида: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60" name="Google Shape;160;g983a84b34f_0_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674" y="4108074"/>
            <a:ext cx="4129859" cy="55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